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8"/>
    <p:sldId id="257" r:id="rId19"/>
    <p:sldId id="258" r:id="rId20"/>
    <p:sldId id="259" r:id="rId21"/>
    <p:sldId id="260" r:id="rId22"/>
    <p:sldId id="261" r:id="rId23"/>
    <p:sldId id="262" r:id="rId24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Open Sans" charset="1" panose="020B0606030504020204"/>
      <p:regular r:id="rId10"/>
    </p:embeddedFont>
    <p:embeddedFont>
      <p:font typeface="Open Sans Bold" charset="1" panose="020B0806030504020204"/>
      <p:regular r:id="rId11"/>
    </p:embeddedFont>
    <p:embeddedFont>
      <p:font typeface="Open Sans Italics" charset="1" panose="020B0606030504020204"/>
      <p:regular r:id="rId12"/>
    </p:embeddedFont>
    <p:embeddedFont>
      <p:font typeface="Open Sans Bold Italics" charset="1" panose="020B0806030504020204"/>
      <p:regular r:id="rId13"/>
    </p:embeddedFont>
    <p:embeddedFont>
      <p:font typeface="Arial" charset="1" panose="020B0502020202020204"/>
      <p:regular r:id="rId14"/>
    </p:embeddedFont>
    <p:embeddedFont>
      <p:font typeface="Arial Bold" charset="1" panose="020B0802020202020204"/>
      <p:regular r:id="rId15"/>
    </p:embeddedFont>
    <p:embeddedFont>
      <p:font typeface="Arial Italics" charset="1" panose="020B0502020202090204"/>
      <p:regular r:id="rId16"/>
    </p:embeddedFont>
    <p:embeddedFont>
      <p:font typeface="Arial Bold Italics" charset="1" panose="020B0802020202090204"/>
      <p:regular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slides/slide1.xml" Type="http://schemas.openxmlformats.org/officeDocument/2006/relationships/slide"/><Relationship Id="rId19" Target="slides/slide2.xml" Type="http://schemas.openxmlformats.org/officeDocument/2006/relationships/slide"/><Relationship Id="rId2" Target="presProps.xml" Type="http://schemas.openxmlformats.org/officeDocument/2006/relationships/presProps"/><Relationship Id="rId20" Target="slides/slide3.xml" Type="http://schemas.openxmlformats.org/officeDocument/2006/relationships/slide"/><Relationship Id="rId21" Target="slides/slide4.xml" Type="http://schemas.openxmlformats.org/officeDocument/2006/relationships/slide"/><Relationship Id="rId22" Target="slides/slide5.xml" Type="http://schemas.openxmlformats.org/officeDocument/2006/relationships/slide"/><Relationship Id="rId23" Target="slides/slide6.xml" Type="http://schemas.openxmlformats.org/officeDocument/2006/relationships/slide"/><Relationship Id="rId24" Target="slides/slide7.xml" Type="http://schemas.openxmlformats.org/officeDocument/2006/relationships/slide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5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6.png" Type="http://schemas.openxmlformats.org/officeDocument/2006/relationships/image"/><Relationship Id="rId4" Target="../media/image7.png" Type="http://schemas.openxmlformats.org/officeDocument/2006/relationships/image"/><Relationship Id="rId5" Target="../media/image8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9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067550" y="-1009650"/>
            <a:ext cx="17030700" cy="17030700"/>
          </a:xfrm>
          <a:custGeom>
            <a:avLst/>
            <a:gdLst/>
            <a:ahLst/>
            <a:cxnLst/>
            <a:rect r="r" b="b" t="t" l="l"/>
            <a:pathLst>
              <a:path h="17030700" w="17030700">
                <a:moveTo>
                  <a:pt x="0" y="0"/>
                </a:moveTo>
                <a:lnTo>
                  <a:pt x="17030700" y="0"/>
                </a:lnTo>
                <a:lnTo>
                  <a:pt x="17030700" y="17030700"/>
                </a:lnTo>
                <a:lnTo>
                  <a:pt x="0" y="170307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668248" y="8724898"/>
            <a:ext cx="5048250" cy="1009650"/>
          </a:xfrm>
          <a:custGeom>
            <a:avLst/>
            <a:gdLst/>
            <a:ahLst/>
            <a:cxnLst/>
            <a:rect r="r" b="b" t="t" l="l"/>
            <a:pathLst>
              <a:path h="1009650" w="5048250">
                <a:moveTo>
                  <a:pt x="0" y="0"/>
                </a:moveTo>
                <a:lnTo>
                  <a:pt x="5048250" y="0"/>
                </a:lnTo>
                <a:lnTo>
                  <a:pt x="5048250" y="1009650"/>
                </a:lnTo>
                <a:lnTo>
                  <a:pt x="0" y="100965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0" y="0"/>
            <a:ext cx="14634902" cy="10287000"/>
            <a:chOff x="0" y="0"/>
            <a:chExt cx="19513202" cy="137160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9513169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19513169">
                  <a:moveTo>
                    <a:pt x="0" y="0"/>
                  </a:moveTo>
                  <a:lnTo>
                    <a:pt x="19513169" y="0"/>
                  </a:lnTo>
                  <a:lnTo>
                    <a:pt x="19513169" y="13716000"/>
                  </a:lnTo>
                  <a:lnTo>
                    <a:pt x="0" y="13716000"/>
                  </a:lnTo>
                  <a:close/>
                </a:path>
              </a:pathLst>
            </a:custGeom>
            <a:gradFill rotWithShape="true">
              <a:gsLst>
                <a:gs pos="0">
                  <a:srgbClr val="FFFFFF">
                    <a:alpha val="100000"/>
                  </a:srgbClr>
                </a:gs>
                <a:gs pos="19000">
                  <a:srgbClr val="FFFFFF">
                    <a:alpha val="79000"/>
                  </a:srgbClr>
                </a:gs>
                <a:gs pos="35000">
                  <a:srgbClr val="FFFFFF">
                    <a:alpha val="38000"/>
                  </a:srgbClr>
                </a:gs>
                <a:gs pos="58000">
                  <a:srgbClr val="FFFFFF">
                    <a:alpha val="0"/>
                  </a:srgbClr>
                </a:gs>
                <a:gs pos="100000">
                  <a:srgbClr val="FFFFFF">
                    <a:alpha val="100000"/>
                  </a:srgbClr>
                </a:gs>
              </a:gsLst>
              <a:lin ang="10800000"/>
            </a:gradFill>
          </p:spPr>
        </p:sp>
      </p:grpSp>
      <p:sp>
        <p:nvSpPr>
          <p:cNvPr name="TextBox 6" id="6"/>
          <p:cNvSpPr txBox="true"/>
          <p:nvPr/>
        </p:nvSpPr>
        <p:spPr>
          <a:xfrm rot="0">
            <a:off x="668956" y="831884"/>
            <a:ext cx="16806060" cy="46766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128"/>
              </a:lnSpc>
            </a:pPr>
            <a:r>
              <a:rPr lang="en-US" sz="6600">
                <a:solidFill>
                  <a:srgbClr val="1E2124"/>
                </a:solidFill>
                <a:latin typeface="Arimo Bold"/>
              </a:rPr>
              <a:t>Annual Investor Meeting</a:t>
            </a:r>
          </a:p>
          <a:p>
            <a:pPr algn="ctr">
              <a:lnSpc>
                <a:spcPts val="7128"/>
              </a:lnSpc>
            </a:pPr>
            <a:r>
              <a:rPr lang="en-US" sz="6600">
                <a:solidFill>
                  <a:srgbClr val="1E2124"/>
                </a:solidFill>
                <a:latin typeface="Arimo Bold"/>
              </a:rPr>
              <a:t>     </a:t>
            </a:r>
          </a:p>
          <a:p>
            <a:pPr algn="ctr">
              <a:lnSpc>
                <a:spcPts val="7128"/>
              </a:lnSpc>
            </a:pPr>
            <a:r>
              <a:rPr lang="en-US" sz="6600">
                <a:solidFill>
                  <a:srgbClr val="1E2124"/>
                </a:solidFill>
                <a:latin typeface="Arimo Bold"/>
              </a:rPr>
              <a:t>October 24ᵗʰ </a:t>
            </a:r>
          </a:p>
        </p:txBody>
      </p:sp>
      <p:grpSp>
        <p:nvGrpSpPr>
          <p:cNvPr name="Group 7" id="7"/>
          <p:cNvGrpSpPr/>
          <p:nvPr/>
        </p:nvGrpSpPr>
        <p:grpSpPr>
          <a:xfrm rot="5400000">
            <a:off x="1139882" y="520187"/>
            <a:ext cx="219456" cy="1056132"/>
            <a:chOff x="0" y="0"/>
            <a:chExt cx="292608" cy="1408176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292608" cy="1408176"/>
            </a:xfrm>
            <a:custGeom>
              <a:avLst/>
              <a:gdLst/>
              <a:ahLst/>
              <a:cxnLst/>
              <a:rect r="r" b="b" t="t" l="l"/>
              <a:pathLst>
                <a:path h="1408176" w="292608">
                  <a:moveTo>
                    <a:pt x="0" y="0"/>
                  </a:moveTo>
                  <a:lnTo>
                    <a:pt x="292608" y="0"/>
                  </a:lnTo>
                  <a:lnTo>
                    <a:pt x="292608" y="1408176"/>
                  </a:lnTo>
                  <a:lnTo>
                    <a:pt x="0" y="1408176"/>
                  </a:lnTo>
                  <a:close/>
                </a:path>
              </a:pathLst>
            </a:custGeom>
            <a:solidFill>
              <a:srgbClr val="8F8F8F"/>
            </a:solidFill>
          </p:spPr>
        </p:sp>
      </p:grpSp>
      <p:grpSp>
        <p:nvGrpSpPr>
          <p:cNvPr name="Group 9" id="9"/>
          <p:cNvGrpSpPr/>
          <p:nvPr/>
        </p:nvGrpSpPr>
        <p:grpSpPr>
          <a:xfrm rot="0">
            <a:off x="721544" y="6820380"/>
            <a:ext cx="5966460" cy="27432"/>
            <a:chOff x="0" y="0"/>
            <a:chExt cx="7955280" cy="36576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7955280" cy="36576"/>
            </a:xfrm>
            <a:custGeom>
              <a:avLst/>
              <a:gdLst/>
              <a:ahLst/>
              <a:cxnLst/>
              <a:rect r="r" b="b" t="t" l="l"/>
              <a:pathLst>
                <a:path h="36576" w="7955280">
                  <a:moveTo>
                    <a:pt x="0" y="0"/>
                  </a:moveTo>
                  <a:lnTo>
                    <a:pt x="7955280" y="0"/>
                  </a:lnTo>
                  <a:lnTo>
                    <a:pt x="7955280" y="36576"/>
                  </a:lnTo>
                  <a:lnTo>
                    <a:pt x="0" y="36576"/>
                  </a:lnTo>
                  <a:close/>
                </a:path>
              </a:pathLst>
            </a:custGeom>
            <a:solidFill>
              <a:srgbClr val="D5D5D5"/>
            </a:solidFill>
          </p:spPr>
        </p:sp>
      </p:grpSp>
      <p:sp>
        <p:nvSpPr>
          <p:cNvPr name="Freeform 11" id="11"/>
          <p:cNvSpPr/>
          <p:nvPr/>
        </p:nvSpPr>
        <p:spPr>
          <a:xfrm flipH="false" flipV="false" rot="0">
            <a:off x="4257698" y="6017374"/>
            <a:ext cx="4310946" cy="1660875"/>
          </a:xfrm>
          <a:custGeom>
            <a:avLst/>
            <a:gdLst/>
            <a:ahLst/>
            <a:cxnLst/>
            <a:rect r="r" b="b" t="t" l="l"/>
            <a:pathLst>
              <a:path h="1660875" w="4310946">
                <a:moveTo>
                  <a:pt x="0" y="0"/>
                </a:moveTo>
                <a:lnTo>
                  <a:pt x="4310945" y="0"/>
                </a:lnTo>
                <a:lnTo>
                  <a:pt x="4310945" y="1660876"/>
                </a:lnTo>
                <a:lnTo>
                  <a:pt x="0" y="166087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9965882" y="6017740"/>
            <a:ext cx="5857875" cy="1757362"/>
          </a:xfrm>
          <a:custGeom>
            <a:avLst/>
            <a:gdLst/>
            <a:ahLst/>
            <a:cxnLst/>
            <a:rect r="r" b="b" t="t" l="l"/>
            <a:pathLst>
              <a:path h="1757362" w="5857875">
                <a:moveTo>
                  <a:pt x="0" y="0"/>
                </a:moveTo>
                <a:lnTo>
                  <a:pt x="5857874" y="0"/>
                </a:lnTo>
                <a:lnTo>
                  <a:pt x="5857874" y="1757363"/>
                </a:lnTo>
                <a:lnTo>
                  <a:pt x="0" y="17573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5395418">
            <a:off x="-2011072" y="5480407"/>
            <a:ext cx="7147532" cy="0"/>
          </a:xfrm>
          <a:prstGeom prst="line">
            <a:avLst/>
          </a:prstGeom>
          <a:ln cap="rnd" w="9525">
            <a:solidFill>
              <a:srgbClr val="223E7D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0">
            <a:off x="782224" y="1890891"/>
            <a:ext cx="529328" cy="529328"/>
            <a:chOff x="0" y="0"/>
            <a:chExt cx="705770" cy="70577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00" y="12700"/>
              <a:ext cx="680339" cy="680339"/>
            </a:xfrm>
            <a:custGeom>
              <a:avLst/>
              <a:gdLst/>
              <a:ahLst/>
              <a:cxnLst/>
              <a:rect r="r" b="b" t="t" l="l"/>
              <a:pathLst>
                <a:path h="680339" w="680339">
                  <a:moveTo>
                    <a:pt x="0" y="340233"/>
                  </a:moveTo>
                  <a:cubicBezTo>
                    <a:pt x="0" y="152273"/>
                    <a:pt x="152273" y="0"/>
                    <a:pt x="340233" y="0"/>
                  </a:cubicBezTo>
                  <a:cubicBezTo>
                    <a:pt x="528193" y="0"/>
                    <a:pt x="680339" y="152273"/>
                    <a:pt x="680339" y="340233"/>
                  </a:cubicBezTo>
                  <a:cubicBezTo>
                    <a:pt x="680339" y="528193"/>
                    <a:pt x="528066" y="680339"/>
                    <a:pt x="340233" y="680339"/>
                  </a:cubicBezTo>
                  <a:cubicBezTo>
                    <a:pt x="152400" y="680339"/>
                    <a:pt x="0" y="528066"/>
                    <a:pt x="0" y="340233"/>
                  </a:cubicBezTo>
                  <a:close/>
                </a:path>
              </a:pathLst>
            </a:custGeom>
            <a:solidFill>
              <a:srgbClr val="223E7D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705739" cy="705866"/>
            </a:xfrm>
            <a:custGeom>
              <a:avLst/>
              <a:gdLst/>
              <a:ahLst/>
              <a:cxnLst/>
              <a:rect r="r" b="b" t="t" l="l"/>
              <a:pathLst>
                <a:path h="705866" w="705739">
                  <a:moveTo>
                    <a:pt x="0" y="352933"/>
                  </a:moveTo>
                  <a:cubicBezTo>
                    <a:pt x="0" y="157988"/>
                    <a:pt x="157988" y="0"/>
                    <a:pt x="352933" y="0"/>
                  </a:cubicBezTo>
                  <a:lnTo>
                    <a:pt x="352933" y="12700"/>
                  </a:lnTo>
                  <a:lnTo>
                    <a:pt x="352933" y="0"/>
                  </a:lnTo>
                  <a:cubicBezTo>
                    <a:pt x="547751" y="0"/>
                    <a:pt x="705739" y="157988"/>
                    <a:pt x="705739" y="352933"/>
                  </a:cubicBezTo>
                  <a:lnTo>
                    <a:pt x="693039" y="352933"/>
                  </a:lnTo>
                  <a:lnTo>
                    <a:pt x="705739" y="352933"/>
                  </a:lnTo>
                  <a:cubicBezTo>
                    <a:pt x="705739" y="547878"/>
                    <a:pt x="547751" y="705866"/>
                    <a:pt x="352806" y="705866"/>
                  </a:cubicBezTo>
                  <a:lnTo>
                    <a:pt x="352806" y="693166"/>
                  </a:lnTo>
                  <a:lnTo>
                    <a:pt x="352806" y="705866"/>
                  </a:lnTo>
                  <a:cubicBezTo>
                    <a:pt x="157988" y="705739"/>
                    <a:pt x="0" y="547751"/>
                    <a:pt x="0" y="352933"/>
                  </a:cubicBezTo>
                  <a:lnTo>
                    <a:pt x="12700" y="352933"/>
                  </a:lnTo>
                  <a:lnTo>
                    <a:pt x="25400" y="352933"/>
                  </a:lnTo>
                  <a:lnTo>
                    <a:pt x="12700" y="352933"/>
                  </a:lnTo>
                  <a:lnTo>
                    <a:pt x="0" y="352933"/>
                  </a:lnTo>
                  <a:moveTo>
                    <a:pt x="25400" y="352933"/>
                  </a:moveTo>
                  <a:cubicBezTo>
                    <a:pt x="25400" y="359918"/>
                    <a:pt x="19685" y="365633"/>
                    <a:pt x="12700" y="365633"/>
                  </a:cubicBezTo>
                  <a:cubicBezTo>
                    <a:pt x="5715" y="365633"/>
                    <a:pt x="0" y="359918"/>
                    <a:pt x="0" y="352933"/>
                  </a:cubicBezTo>
                  <a:cubicBezTo>
                    <a:pt x="0" y="345948"/>
                    <a:pt x="5715" y="340233"/>
                    <a:pt x="12700" y="340233"/>
                  </a:cubicBezTo>
                  <a:cubicBezTo>
                    <a:pt x="19685" y="340233"/>
                    <a:pt x="25400" y="345948"/>
                    <a:pt x="25400" y="352933"/>
                  </a:cubicBezTo>
                  <a:cubicBezTo>
                    <a:pt x="25400" y="533781"/>
                    <a:pt x="171958" y="680339"/>
                    <a:pt x="352933" y="680339"/>
                  </a:cubicBezTo>
                  <a:cubicBezTo>
                    <a:pt x="533908" y="680339"/>
                    <a:pt x="680339" y="533781"/>
                    <a:pt x="680339" y="352933"/>
                  </a:cubicBezTo>
                  <a:cubicBezTo>
                    <a:pt x="680339" y="172085"/>
                    <a:pt x="533781" y="25400"/>
                    <a:pt x="352933" y="25400"/>
                  </a:cubicBezTo>
                  <a:lnTo>
                    <a:pt x="352933" y="12700"/>
                  </a:lnTo>
                  <a:lnTo>
                    <a:pt x="352933" y="25400"/>
                  </a:lnTo>
                  <a:cubicBezTo>
                    <a:pt x="171958" y="25400"/>
                    <a:pt x="25400" y="171958"/>
                    <a:pt x="25400" y="352933"/>
                  </a:cubicBezTo>
                  <a:close/>
                </a:path>
              </a:pathLst>
            </a:custGeom>
            <a:solidFill>
              <a:srgbClr val="162B5A"/>
            </a:solidFill>
          </p:spPr>
        </p:sp>
      </p:grpSp>
      <p:sp>
        <p:nvSpPr>
          <p:cNvPr name="AutoShape 6" id="6"/>
          <p:cNvSpPr/>
          <p:nvPr/>
        </p:nvSpPr>
        <p:spPr>
          <a:xfrm rot="13376">
            <a:off x="-35788" y="1640307"/>
            <a:ext cx="18359576" cy="0"/>
          </a:xfrm>
          <a:prstGeom prst="line">
            <a:avLst/>
          </a:prstGeom>
          <a:ln cap="rnd" w="38100">
            <a:solidFill>
              <a:srgbClr val="223E7D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7" id="7"/>
          <p:cNvGrpSpPr/>
          <p:nvPr/>
        </p:nvGrpSpPr>
        <p:grpSpPr>
          <a:xfrm rot="0">
            <a:off x="-9525" y="9254277"/>
            <a:ext cx="18307050" cy="1042248"/>
            <a:chOff x="0" y="0"/>
            <a:chExt cx="24409400" cy="138966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12700" y="12700"/>
              <a:ext cx="24384000" cy="1364234"/>
            </a:xfrm>
            <a:custGeom>
              <a:avLst/>
              <a:gdLst/>
              <a:ahLst/>
              <a:cxnLst/>
              <a:rect r="r" b="b" t="t" l="l"/>
              <a:pathLst>
                <a:path h="1364234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1364234"/>
                  </a:lnTo>
                  <a:lnTo>
                    <a:pt x="0" y="136423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4409400" cy="1389634"/>
            </a:xfrm>
            <a:custGeom>
              <a:avLst/>
              <a:gdLst/>
              <a:ahLst/>
              <a:cxnLst/>
              <a:rect r="r" b="b" t="t" l="l"/>
              <a:pathLst>
                <a:path h="1389634" w="24409400">
                  <a:moveTo>
                    <a:pt x="12700" y="0"/>
                  </a:moveTo>
                  <a:lnTo>
                    <a:pt x="24396700" y="0"/>
                  </a:lnTo>
                  <a:cubicBezTo>
                    <a:pt x="24403686" y="0"/>
                    <a:pt x="24409400" y="5715"/>
                    <a:pt x="24409400" y="12700"/>
                  </a:cubicBezTo>
                  <a:lnTo>
                    <a:pt x="24409400" y="1376934"/>
                  </a:lnTo>
                  <a:cubicBezTo>
                    <a:pt x="24409400" y="1383919"/>
                    <a:pt x="24403686" y="1389634"/>
                    <a:pt x="24396700" y="1389634"/>
                  </a:cubicBezTo>
                  <a:lnTo>
                    <a:pt x="12700" y="1389634"/>
                  </a:lnTo>
                  <a:cubicBezTo>
                    <a:pt x="5715" y="1389634"/>
                    <a:pt x="0" y="1383919"/>
                    <a:pt x="0" y="1376934"/>
                  </a:cubicBezTo>
                  <a:lnTo>
                    <a:pt x="0" y="12700"/>
                  </a:lnTo>
                  <a:cubicBezTo>
                    <a:pt x="0" y="5715"/>
                    <a:pt x="5715" y="0"/>
                    <a:pt x="12700" y="0"/>
                  </a:cubicBezTo>
                  <a:moveTo>
                    <a:pt x="12700" y="25400"/>
                  </a:moveTo>
                  <a:lnTo>
                    <a:pt x="12700" y="12700"/>
                  </a:lnTo>
                  <a:lnTo>
                    <a:pt x="25400" y="12700"/>
                  </a:lnTo>
                  <a:lnTo>
                    <a:pt x="25400" y="1376934"/>
                  </a:lnTo>
                  <a:lnTo>
                    <a:pt x="12700" y="1376934"/>
                  </a:lnTo>
                  <a:lnTo>
                    <a:pt x="12700" y="1364234"/>
                  </a:lnTo>
                  <a:lnTo>
                    <a:pt x="24396700" y="1364234"/>
                  </a:lnTo>
                  <a:lnTo>
                    <a:pt x="24396700" y="1376934"/>
                  </a:lnTo>
                  <a:lnTo>
                    <a:pt x="24384000" y="1376934"/>
                  </a:lnTo>
                  <a:lnTo>
                    <a:pt x="24384000" y="12700"/>
                  </a:lnTo>
                  <a:lnTo>
                    <a:pt x="24396700" y="12700"/>
                  </a:lnTo>
                  <a:lnTo>
                    <a:pt x="24396700" y="25400"/>
                  </a:lnTo>
                  <a:lnTo>
                    <a:pt x="12700" y="25400"/>
                  </a:lnTo>
                  <a:close/>
                </a:path>
              </a:pathLst>
            </a:custGeom>
            <a:solidFill>
              <a:srgbClr val="162B5A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-9525" y="9254277"/>
            <a:ext cx="18307050" cy="1042248"/>
            <a:chOff x="0" y="0"/>
            <a:chExt cx="24409400" cy="138966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12700" y="12700"/>
              <a:ext cx="24384000" cy="1364234"/>
            </a:xfrm>
            <a:custGeom>
              <a:avLst/>
              <a:gdLst/>
              <a:ahLst/>
              <a:cxnLst/>
              <a:rect r="r" b="b" t="t" l="l"/>
              <a:pathLst>
                <a:path h="1364234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1364234"/>
                  </a:lnTo>
                  <a:lnTo>
                    <a:pt x="0" y="1364234"/>
                  </a:lnTo>
                  <a:close/>
                </a:path>
              </a:pathLst>
            </a:custGeom>
            <a:solidFill>
              <a:srgbClr val="B2D6FE">
                <a:alpha val="7843"/>
              </a:srgbClr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4409400" cy="1389634"/>
            </a:xfrm>
            <a:custGeom>
              <a:avLst/>
              <a:gdLst/>
              <a:ahLst/>
              <a:cxnLst/>
              <a:rect r="r" b="b" t="t" l="l"/>
              <a:pathLst>
                <a:path h="1389634" w="24409400">
                  <a:moveTo>
                    <a:pt x="12700" y="0"/>
                  </a:moveTo>
                  <a:lnTo>
                    <a:pt x="24396700" y="0"/>
                  </a:lnTo>
                  <a:cubicBezTo>
                    <a:pt x="24403686" y="0"/>
                    <a:pt x="24409400" y="5715"/>
                    <a:pt x="24409400" y="12700"/>
                  </a:cubicBezTo>
                  <a:lnTo>
                    <a:pt x="24409400" y="1376934"/>
                  </a:lnTo>
                  <a:cubicBezTo>
                    <a:pt x="24409400" y="1383919"/>
                    <a:pt x="24403686" y="1389634"/>
                    <a:pt x="24396700" y="1389634"/>
                  </a:cubicBezTo>
                  <a:lnTo>
                    <a:pt x="12700" y="1389634"/>
                  </a:lnTo>
                  <a:cubicBezTo>
                    <a:pt x="5715" y="1389634"/>
                    <a:pt x="0" y="1383919"/>
                    <a:pt x="0" y="1376934"/>
                  </a:cubicBezTo>
                  <a:lnTo>
                    <a:pt x="0" y="12700"/>
                  </a:lnTo>
                  <a:cubicBezTo>
                    <a:pt x="0" y="5715"/>
                    <a:pt x="5715" y="0"/>
                    <a:pt x="12700" y="0"/>
                  </a:cubicBezTo>
                  <a:moveTo>
                    <a:pt x="12700" y="25400"/>
                  </a:moveTo>
                  <a:lnTo>
                    <a:pt x="12700" y="12700"/>
                  </a:lnTo>
                  <a:lnTo>
                    <a:pt x="25400" y="12700"/>
                  </a:lnTo>
                  <a:lnTo>
                    <a:pt x="25400" y="1376934"/>
                  </a:lnTo>
                  <a:lnTo>
                    <a:pt x="12700" y="1376934"/>
                  </a:lnTo>
                  <a:lnTo>
                    <a:pt x="12700" y="1364234"/>
                  </a:lnTo>
                  <a:lnTo>
                    <a:pt x="24396700" y="1364234"/>
                  </a:lnTo>
                  <a:lnTo>
                    <a:pt x="24396700" y="1376934"/>
                  </a:lnTo>
                  <a:lnTo>
                    <a:pt x="24384000" y="1376934"/>
                  </a:lnTo>
                  <a:lnTo>
                    <a:pt x="24384000" y="12700"/>
                  </a:lnTo>
                  <a:lnTo>
                    <a:pt x="24396700" y="12700"/>
                  </a:lnTo>
                  <a:lnTo>
                    <a:pt x="24396700" y="25400"/>
                  </a:lnTo>
                  <a:lnTo>
                    <a:pt x="12700" y="25400"/>
                  </a:lnTo>
                  <a:close/>
                </a:path>
              </a:pathLst>
            </a:custGeom>
            <a:solidFill>
              <a:srgbClr val="162B5A"/>
            </a:solid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1162302" y="9469917"/>
            <a:ext cx="3931920" cy="4467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160"/>
              </a:lnSpc>
            </a:pPr>
            <a:r>
              <a:rPr lang="en-US" sz="1800" spc="-71">
                <a:solidFill>
                  <a:srgbClr val="223E7D"/>
                </a:solidFill>
                <a:latin typeface="Open Sans"/>
              </a:rPr>
              <a:t>10/2/2023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6556968" y="9493866"/>
            <a:ext cx="568730" cy="4467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160"/>
              </a:lnSpc>
            </a:pPr>
            <a:r>
              <a:rPr lang="en-US" sz="1800" spc="-71">
                <a:solidFill>
                  <a:srgbClr val="223E7D"/>
                </a:solidFill>
                <a:latin typeface="Open Sans"/>
              </a:rPr>
              <a:t>‹#›</a:t>
            </a:r>
          </a:p>
        </p:txBody>
      </p:sp>
      <p:sp>
        <p:nvSpPr>
          <p:cNvPr name="AutoShape 15" id="15"/>
          <p:cNvSpPr/>
          <p:nvPr/>
        </p:nvSpPr>
        <p:spPr>
          <a:xfrm rot="5363">
            <a:off x="-14299" y="9254277"/>
            <a:ext cx="18316597" cy="0"/>
          </a:xfrm>
          <a:prstGeom prst="line">
            <a:avLst/>
          </a:prstGeom>
          <a:ln cap="rnd" w="19050">
            <a:solidFill>
              <a:srgbClr val="223E7D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6" id="16"/>
          <p:cNvSpPr/>
          <p:nvPr/>
        </p:nvSpPr>
        <p:spPr>
          <a:xfrm flipH="false" flipV="false" rot="0">
            <a:off x="14063928" y="9515853"/>
            <a:ext cx="2286000" cy="457200"/>
          </a:xfrm>
          <a:custGeom>
            <a:avLst/>
            <a:gdLst/>
            <a:ahLst/>
            <a:cxnLst/>
            <a:rect r="r" b="b" t="t" l="l"/>
            <a:pathLst>
              <a:path h="457200" w="2286000">
                <a:moveTo>
                  <a:pt x="0" y="0"/>
                </a:moveTo>
                <a:lnTo>
                  <a:pt x="2286000" y="0"/>
                </a:lnTo>
                <a:lnTo>
                  <a:pt x="2286000" y="457200"/>
                </a:lnTo>
                <a:lnTo>
                  <a:pt x="0" y="457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1887570" y="2118707"/>
            <a:ext cx="15386760" cy="60210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88632" indent="-244316" lvl="1">
              <a:lnSpc>
                <a:spcPts val="2916"/>
              </a:lnSpc>
              <a:buFont typeface="Arial"/>
              <a:buChar char="•"/>
            </a:pPr>
            <a:r>
              <a:rPr lang="en-US" sz="2700">
                <a:solidFill>
                  <a:srgbClr val="1E2124"/>
                </a:solidFill>
                <a:latin typeface="Arial"/>
              </a:rPr>
              <a:t>The Opportunity </a:t>
            </a:r>
          </a:p>
          <a:p>
            <a:pPr algn="l" marL="488632" indent="-244316" lvl="1">
              <a:lnSpc>
                <a:spcPts val="2916"/>
              </a:lnSpc>
              <a:buFont typeface="Arial"/>
              <a:buChar char="•"/>
            </a:pPr>
            <a:r>
              <a:rPr lang="en-US" sz="2700">
                <a:solidFill>
                  <a:srgbClr val="1E2124"/>
                </a:solidFill>
                <a:latin typeface="Arial"/>
              </a:rPr>
              <a:t>Building a Strong Leadership Team</a:t>
            </a:r>
          </a:p>
          <a:p>
            <a:pPr algn="l" marL="488632" indent="-244316" lvl="1">
              <a:lnSpc>
                <a:spcPts val="2916"/>
              </a:lnSpc>
              <a:buFont typeface="Arial"/>
              <a:buChar char="•"/>
            </a:pPr>
            <a:r>
              <a:rPr lang="en-US" sz="2700">
                <a:solidFill>
                  <a:srgbClr val="1E2124"/>
                </a:solidFill>
                <a:latin typeface="Arial"/>
              </a:rPr>
              <a:t>Upgrading the Technology Stack</a:t>
            </a:r>
          </a:p>
          <a:p>
            <a:pPr algn="l" marL="488632" indent="-244316" lvl="1">
              <a:lnSpc>
                <a:spcPts val="2916"/>
              </a:lnSpc>
              <a:buFont typeface="Arial"/>
              <a:buChar char="•"/>
            </a:pPr>
            <a:r>
              <a:rPr lang="en-US" sz="2700">
                <a:solidFill>
                  <a:srgbClr val="1E2124"/>
                </a:solidFill>
                <a:latin typeface="Arial"/>
              </a:rPr>
              <a:t>Outstanding Business Performance </a:t>
            </a:r>
          </a:p>
          <a:p>
            <a:pPr algn="l" marL="488632" indent="-244316" lvl="1">
              <a:lnSpc>
                <a:spcPts val="2916"/>
              </a:lnSpc>
              <a:buFont typeface="Arial"/>
              <a:buChar char="•"/>
            </a:pPr>
            <a:r>
              <a:rPr lang="en-US" sz="2700">
                <a:solidFill>
                  <a:srgbClr val="1E2124"/>
                </a:solidFill>
                <a:latin typeface="Arial"/>
              </a:rPr>
              <a:t>Exciting Areas for Continued Growth</a:t>
            </a:r>
          </a:p>
          <a:p>
            <a:pPr algn="l" marL="488632" indent="-244316" lvl="1">
              <a:lnSpc>
                <a:spcPts val="2916"/>
              </a:lnSpc>
            </a:pPr>
          </a:p>
          <a:p>
            <a:pPr algn="l" marL="488632" indent="-244316" lvl="1">
              <a:lnSpc>
                <a:spcPts val="2916"/>
              </a:lnSpc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559032" y="347056"/>
            <a:ext cx="17484942" cy="11145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776"/>
              </a:lnSpc>
            </a:pPr>
            <a:r>
              <a:rPr lang="en-US" sz="7200">
                <a:solidFill>
                  <a:srgbClr val="1E2124"/>
                </a:solidFill>
                <a:latin typeface="Arimo Bold"/>
              </a:rPr>
              <a:t>Agenda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5395418">
            <a:off x="-2011072" y="5480407"/>
            <a:ext cx="7147532" cy="0"/>
          </a:xfrm>
          <a:prstGeom prst="line">
            <a:avLst/>
          </a:prstGeom>
          <a:ln cap="rnd" w="9525">
            <a:solidFill>
              <a:srgbClr val="223E7D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0">
            <a:off x="782224" y="1890891"/>
            <a:ext cx="529328" cy="529328"/>
            <a:chOff x="0" y="0"/>
            <a:chExt cx="705770" cy="70577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00" y="12700"/>
              <a:ext cx="680339" cy="680339"/>
            </a:xfrm>
            <a:custGeom>
              <a:avLst/>
              <a:gdLst/>
              <a:ahLst/>
              <a:cxnLst/>
              <a:rect r="r" b="b" t="t" l="l"/>
              <a:pathLst>
                <a:path h="680339" w="680339">
                  <a:moveTo>
                    <a:pt x="0" y="340233"/>
                  </a:moveTo>
                  <a:cubicBezTo>
                    <a:pt x="0" y="152273"/>
                    <a:pt x="152273" y="0"/>
                    <a:pt x="340233" y="0"/>
                  </a:cubicBezTo>
                  <a:cubicBezTo>
                    <a:pt x="528193" y="0"/>
                    <a:pt x="680339" y="152273"/>
                    <a:pt x="680339" y="340233"/>
                  </a:cubicBezTo>
                  <a:cubicBezTo>
                    <a:pt x="680339" y="528193"/>
                    <a:pt x="528066" y="680339"/>
                    <a:pt x="340233" y="680339"/>
                  </a:cubicBezTo>
                  <a:cubicBezTo>
                    <a:pt x="152400" y="680339"/>
                    <a:pt x="0" y="528066"/>
                    <a:pt x="0" y="340233"/>
                  </a:cubicBezTo>
                  <a:close/>
                </a:path>
              </a:pathLst>
            </a:custGeom>
            <a:solidFill>
              <a:srgbClr val="223E7D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705739" cy="705866"/>
            </a:xfrm>
            <a:custGeom>
              <a:avLst/>
              <a:gdLst/>
              <a:ahLst/>
              <a:cxnLst/>
              <a:rect r="r" b="b" t="t" l="l"/>
              <a:pathLst>
                <a:path h="705866" w="705739">
                  <a:moveTo>
                    <a:pt x="0" y="352933"/>
                  </a:moveTo>
                  <a:cubicBezTo>
                    <a:pt x="0" y="157988"/>
                    <a:pt x="157988" y="0"/>
                    <a:pt x="352933" y="0"/>
                  </a:cubicBezTo>
                  <a:lnTo>
                    <a:pt x="352933" y="12700"/>
                  </a:lnTo>
                  <a:lnTo>
                    <a:pt x="352933" y="0"/>
                  </a:lnTo>
                  <a:cubicBezTo>
                    <a:pt x="547751" y="0"/>
                    <a:pt x="705739" y="157988"/>
                    <a:pt x="705739" y="352933"/>
                  </a:cubicBezTo>
                  <a:lnTo>
                    <a:pt x="693039" y="352933"/>
                  </a:lnTo>
                  <a:lnTo>
                    <a:pt x="705739" y="352933"/>
                  </a:lnTo>
                  <a:cubicBezTo>
                    <a:pt x="705739" y="547878"/>
                    <a:pt x="547751" y="705866"/>
                    <a:pt x="352806" y="705866"/>
                  </a:cubicBezTo>
                  <a:lnTo>
                    <a:pt x="352806" y="693166"/>
                  </a:lnTo>
                  <a:lnTo>
                    <a:pt x="352806" y="705866"/>
                  </a:lnTo>
                  <a:cubicBezTo>
                    <a:pt x="157988" y="705739"/>
                    <a:pt x="0" y="547751"/>
                    <a:pt x="0" y="352933"/>
                  </a:cubicBezTo>
                  <a:lnTo>
                    <a:pt x="12700" y="352933"/>
                  </a:lnTo>
                  <a:lnTo>
                    <a:pt x="25400" y="352933"/>
                  </a:lnTo>
                  <a:lnTo>
                    <a:pt x="12700" y="352933"/>
                  </a:lnTo>
                  <a:lnTo>
                    <a:pt x="0" y="352933"/>
                  </a:lnTo>
                  <a:moveTo>
                    <a:pt x="25400" y="352933"/>
                  </a:moveTo>
                  <a:cubicBezTo>
                    <a:pt x="25400" y="359918"/>
                    <a:pt x="19685" y="365633"/>
                    <a:pt x="12700" y="365633"/>
                  </a:cubicBezTo>
                  <a:cubicBezTo>
                    <a:pt x="5715" y="365633"/>
                    <a:pt x="0" y="359918"/>
                    <a:pt x="0" y="352933"/>
                  </a:cubicBezTo>
                  <a:cubicBezTo>
                    <a:pt x="0" y="345948"/>
                    <a:pt x="5715" y="340233"/>
                    <a:pt x="12700" y="340233"/>
                  </a:cubicBezTo>
                  <a:cubicBezTo>
                    <a:pt x="19685" y="340233"/>
                    <a:pt x="25400" y="345948"/>
                    <a:pt x="25400" y="352933"/>
                  </a:cubicBezTo>
                  <a:cubicBezTo>
                    <a:pt x="25400" y="533781"/>
                    <a:pt x="171958" y="680339"/>
                    <a:pt x="352933" y="680339"/>
                  </a:cubicBezTo>
                  <a:cubicBezTo>
                    <a:pt x="533908" y="680339"/>
                    <a:pt x="680339" y="533781"/>
                    <a:pt x="680339" y="352933"/>
                  </a:cubicBezTo>
                  <a:cubicBezTo>
                    <a:pt x="680339" y="172085"/>
                    <a:pt x="533781" y="25400"/>
                    <a:pt x="352933" y="25400"/>
                  </a:cubicBezTo>
                  <a:lnTo>
                    <a:pt x="352933" y="12700"/>
                  </a:lnTo>
                  <a:lnTo>
                    <a:pt x="352933" y="25400"/>
                  </a:lnTo>
                  <a:cubicBezTo>
                    <a:pt x="171958" y="25400"/>
                    <a:pt x="25400" y="171958"/>
                    <a:pt x="25400" y="352933"/>
                  </a:cubicBezTo>
                  <a:close/>
                </a:path>
              </a:pathLst>
            </a:custGeom>
            <a:solidFill>
              <a:srgbClr val="162B5A"/>
            </a:solidFill>
          </p:spPr>
        </p:sp>
      </p:grpSp>
      <p:sp>
        <p:nvSpPr>
          <p:cNvPr name="AutoShape 6" id="6"/>
          <p:cNvSpPr/>
          <p:nvPr/>
        </p:nvSpPr>
        <p:spPr>
          <a:xfrm rot="13376">
            <a:off x="-35788" y="1640307"/>
            <a:ext cx="18359576" cy="0"/>
          </a:xfrm>
          <a:prstGeom prst="line">
            <a:avLst/>
          </a:prstGeom>
          <a:ln cap="rnd" w="38100">
            <a:solidFill>
              <a:srgbClr val="223E7D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7" id="7"/>
          <p:cNvGrpSpPr/>
          <p:nvPr/>
        </p:nvGrpSpPr>
        <p:grpSpPr>
          <a:xfrm rot="0">
            <a:off x="-9525" y="9254277"/>
            <a:ext cx="18307050" cy="1042248"/>
            <a:chOff x="0" y="0"/>
            <a:chExt cx="24409400" cy="138966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12700" y="12700"/>
              <a:ext cx="24384000" cy="1364234"/>
            </a:xfrm>
            <a:custGeom>
              <a:avLst/>
              <a:gdLst/>
              <a:ahLst/>
              <a:cxnLst/>
              <a:rect r="r" b="b" t="t" l="l"/>
              <a:pathLst>
                <a:path h="1364234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1364234"/>
                  </a:lnTo>
                  <a:lnTo>
                    <a:pt x="0" y="136423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4409400" cy="1389634"/>
            </a:xfrm>
            <a:custGeom>
              <a:avLst/>
              <a:gdLst/>
              <a:ahLst/>
              <a:cxnLst/>
              <a:rect r="r" b="b" t="t" l="l"/>
              <a:pathLst>
                <a:path h="1389634" w="24409400">
                  <a:moveTo>
                    <a:pt x="12700" y="0"/>
                  </a:moveTo>
                  <a:lnTo>
                    <a:pt x="24396700" y="0"/>
                  </a:lnTo>
                  <a:cubicBezTo>
                    <a:pt x="24403686" y="0"/>
                    <a:pt x="24409400" y="5715"/>
                    <a:pt x="24409400" y="12700"/>
                  </a:cubicBezTo>
                  <a:lnTo>
                    <a:pt x="24409400" y="1376934"/>
                  </a:lnTo>
                  <a:cubicBezTo>
                    <a:pt x="24409400" y="1383919"/>
                    <a:pt x="24403686" y="1389634"/>
                    <a:pt x="24396700" y="1389634"/>
                  </a:cubicBezTo>
                  <a:lnTo>
                    <a:pt x="12700" y="1389634"/>
                  </a:lnTo>
                  <a:cubicBezTo>
                    <a:pt x="5715" y="1389634"/>
                    <a:pt x="0" y="1383919"/>
                    <a:pt x="0" y="1376934"/>
                  </a:cubicBezTo>
                  <a:lnTo>
                    <a:pt x="0" y="12700"/>
                  </a:lnTo>
                  <a:cubicBezTo>
                    <a:pt x="0" y="5715"/>
                    <a:pt x="5715" y="0"/>
                    <a:pt x="12700" y="0"/>
                  </a:cubicBezTo>
                  <a:moveTo>
                    <a:pt x="12700" y="25400"/>
                  </a:moveTo>
                  <a:lnTo>
                    <a:pt x="12700" y="12700"/>
                  </a:lnTo>
                  <a:lnTo>
                    <a:pt x="25400" y="12700"/>
                  </a:lnTo>
                  <a:lnTo>
                    <a:pt x="25400" y="1376934"/>
                  </a:lnTo>
                  <a:lnTo>
                    <a:pt x="12700" y="1376934"/>
                  </a:lnTo>
                  <a:lnTo>
                    <a:pt x="12700" y="1364234"/>
                  </a:lnTo>
                  <a:lnTo>
                    <a:pt x="24396700" y="1364234"/>
                  </a:lnTo>
                  <a:lnTo>
                    <a:pt x="24396700" y="1376934"/>
                  </a:lnTo>
                  <a:lnTo>
                    <a:pt x="24384000" y="1376934"/>
                  </a:lnTo>
                  <a:lnTo>
                    <a:pt x="24384000" y="12700"/>
                  </a:lnTo>
                  <a:lnTo>
                    <a:pt x="24396700" y="12700"/>
                  </a:lnTo>
                  <a:lnTo>
                    <a:pt x="24396700" y="25400"/>
                  </a:lnTo>
                  <a:lnTo>
                    <a:pt x="12700" y="25400"/>
                  </a:lnTo>
                  <a:close/>
                </a:path>
              </a:pathLst>
            </a:custGeom>
            <a:solidFill>
              <a:srgbClr val="162B5A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-9525" y="9254277"/>
            <a:ext cx="18307050" cy="1042248"/>
            <a:chOff x="0" y="0"/>
            <a:chExt cx="24409400" cy="138966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12700" y="12700"/>
              <a:ext cx="24384000" cy="1364234"/>
            </a:xfrm>
            <a:custGeom>
              <a:avLst/>
              <a:gdLst/>
              <a:ahLst/>
              <a:cxnLst/>
              <a:rect r="r" b="b" t="t" l="l"/>
              <a:pathLst>
                <a:path h="1364234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1364234"/>
                  </a:lnTo>
                  <a:lnTo>
                    <a:pt x="0" y="1364234"/>
                  </a:lnTo>
                  <a:close/>
                </a:path>
              </a:pathLst>
            </a:custGeom>
            <a:solidFill>
              <a:srgbClr val="B2D6FE">
                <a:alpha val="7843"/>
              </a:srgbClr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4409400" cy="1389634"/>
            </a:xfrm>
            <a:custGeom>
              <a:avLst/>
              <a:gdLst/>
              <a:ahLst/>
              <a:cxnLst/>
              <a:rect r="r" b="b" t="t" l="l"/>
              <a:pathLst>
                <a:path h="1389634" w="24409400">
                  <a:moveTo>
                    <a:pt x="12700" y="0"/>
                  </a:moveTo>
                  <a:lnTo>
                    <a:pt x="24396700" y="0"/>
                  </a:lnTo>
                  <a:cubicBezTo>
                    <a:pt x="24403686" y="0"/>
                    <a:pt x="24409400" y="5715"/>
                    <a:pt x="24409400" y="12700"/>
                  </a:cubicBezTo>
                  <a:lnTo>
                    <a:pt x="24409400" y="1376934"/>
                  </a:lnTo>
                  <a:cubicBezTo>
                    <a:pt x="24409400" y="1383919"/>
                    <a:pt x="24403686" y="1389634"/>
                    <a:pt x="24396700" y="1389634"/>
                  </a:cubicBezTo>
                  <a:lnTo>
                    <a:pt x="12700" y="1389634"/>
                  </a:lnTo>
                  <a:cubicBezTo>
                    <a:pt x="5715" y="1389634"/>
                    <a:pt x="0" y="1383919"/>
                    <a:pt x="0" y="1376934"/>
                  </a:cubicBezTo>
                  <a:lnTo>
                    <a:pt x="0" y="12700"/>
                  </a:lnTo>
                  <a:cubicBezTo>
                    <a:pt x="0" y="5715"/>
                    <a:pt x="5715" y="0"/>
                    <a:pt x="12700" y="0"/>
                  </a:cubicBezTo>
                  <a:moveTo>
                    <a:pt x="12700" y="25400"/>
                  </a:moveTo>
                  <a:lnTo>
                    <a:pt x="12700" y="12700"/>
                  </a:lnTo>
                  <a:lnTo>
                    <a:pt x="25400" y="12700"/>
                  </a:lnTo>
                  <a:lnTo>
                    <a:pt x="25400" y="1376934"/>
                  </a:lnTo>
                  <a:lnTo>
                    <a:pt x="12700" y="1376934"/>
                  </a:lnTo>
                  <a:lnTo>
                    <a:pt x="12700" y="1364234"/>
                  </a:lnTo>
                  <a:lnTo>
                    <a:pt x="24396700" y="1364234"/>
                  </a:lnTo>
                  <a:lnTo>
                    <a:pt x="24396700" y="1376934"/>
                  </a:lnTo>
                  <a:lnTo>
                    <a:pt x="24384000" y="1376934"/>
                  </a:lnTo>
                  <a:lnTo>
                    <a:pt x="24384000" y="12700"/>
                  </a:lnTo>
                  <a:lnTo>
                    <a:pt x="24396700" y="12700"/>
                  </a:lnTo>
                  <a:lnTo>
                    <a:pt x="24396700" y="25400"/>
                  </a:lnTo>
                  <a:lnTo>
                    <a:pt x="12700" y="25400"/>
                  </a:lnTo>
                  <a:close/>
                </a:path>
              </a:pathLst>
            </a:custGeom>
            <a:solidFill>
              <a:srgbClr val="162B5A"/>
            </a:solid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1162302" y="9469917"/>
            <a:ext cx="3931920" cy="4467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160"/>
              </a:lnSpc>
            </a:pPr>
            <a:r>
              <a:rPr lang="en-US" sz="1800" spc="-71">
                <a:solidFill>
                  <a:srgbClr val="223E7D"/>
                </a:solidFill>
                <a:latin typeface="Open Sans"/>
              </a:rPr>
              <a:t>10/2/2023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6556968" y="9493866"/>
            <a:ext cx="568730" cy="4467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160"/>
              </a:lnSpc>
            </a:pPr>
            <a:r>
              <a:rPr lang="en-US" sz="1800" spc="-71">
                <a:solidFill>
                  <a:srgbClr val="223E7D"/>
                </a:solidFill>
                <a:latin typeface="Open Sans"/>
              </a:rPr>
              <a:t>‹#›</a:t>
            </a:r>
          </a:p>
        </p:txBody>
      </p:sp>
      <p:sp>
        <p:nvSpPr>
          <p:cNvPr name="AutoShape 15" id="15"/>
          <p:cNvSpPr/>
          <p:nvPr/>
        </p:nvSpPr>
        <p:spPr>
          <a:xfrm rot="5363">
            <a:off x="-14299" y="9254277"/>
            <a:ext cx="18316597" cy="0"/>
          </a:xfrm>
          <a:prstGeom prst="line">
            <a:avLst/>
          </a:prstGeom>
          <a:ln cap="rnd" w="19050">
            <a:solidFill>
              <a:srgbClr val="223E7D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6" id="16"/>
          <p:cNvSpPr/>
          <p:nvPr/>
        </p:nvSpPr>
        <p:spPr>
          <a:xfrm flipH="false" flipV="false" rot="0">
            <a:off x="14063928" y="9515853"/>
            <a:ext cx="2286000" cy="457200"/>
          </a:xfrm>
          <a:custGeom>
            <a:avLst/>
            <a:gdLst/>
            <a:ahLst/>
            <a:cxnLst/>
            <a:rect r="r" b="b" t="t" l="l"/>
            <a:pathLst>
              <a:path h="457200" w="2286000">
                <a:moveTo>
                  <a:pt x="0" y="0"/>
                </a:moveTo>
                <a:lnTo>
                  <a:pt x="2286000" y="0"/>
                </a:lnTo>
                <a:lnTo>
                  <a:pt x="2286000" y="457200"/>
                </a:lnTo>
                <a:lnTo>
                  <a:pt x="0" y="457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559032" y="347056"/>
            <a:ext cx="17484942" cy="11145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776"/>
              </a:lnSpc>
            </a:pPr>
            <a:r>
              <a:rPr lang="en-US" sz="7200">
                <a:solidFill>
                  <a:srgbClr val="1E2124"/>
                </a:solidFill>
                <a:latin typeface="Arimo Bold"/>
              </a:rPr>
              <a:t>The Opportunity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914802" y="1928552"/>
            <a:ext cx="15598517" cy="44702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488632" indent="-244316" lvl="1">
              <a:lnSpc>
                <a:spcPts val="2916"/>
              </a:lnSpc>
              <a:buFont typeface="Arial"/>
              <a:buChar char="•"/>
            </a:pPr>
            <a:r>
              <a:rPr lang="en-US" sz="2700">
                <a:solidFill>
                  <a:srgbClr val="1E2124"/>
                </a:solidFill>
                <a:latin typeface="Arial"/>
              </a:rPr>
              <a:t>The #1 Leading Compliance Poster Company Online</a:t>
            </a:r>
          </a:p>
          <a:p>
            <a:pPr algn="l" marL="1065848" indent="-355282" lvl="2">
              <a:lnSpc>
                <a:spcPts val="2268"/>
              </a:lnSpc>
              <a:buFont typeface="Arial"/>
              <a:buChar char="⚬"/>
            </a:pPr>
            <a:r>
              <a:rPr lang="en-US" sz="2100">
                <a:solidFill>
                  <a:srgbClr val="1E2124"/>
                </a:solidFill>
                <a:latin typeface="Arial"/>
              </a:rPr>
              <a:t> #1 in Organic Search on Google, Bing &amp; Amazon for past 20 years</a:t>
            </a:r>
          </a:p>
          <a:p>
            <a:pPr algn="l" marL="488632" indent="-244316" lvl="1">
              <a:lnSpc>
                <a:spcPts val="2916"/>
              </a:lnSpc>
              <a:buFont typeface="Arial"/>
              <a:buChar char="•"/>
            </a:pPr>
            <a:r>
              <a:rPr lang="en-US" sz="2700">
                <a:solidFill>
                  <a:srgbClr val="1E2124"/>
                </a:solidFill>
                <a:latin typeface="Arial"/>
              </a:rPr>
              <a:t>Significant Growth Post COVID- Increased Workplace Legislation (State and Federal)</a:t>
            </a:r>
          </a:p>
          <a:p>
            <a:pPr algn="l" marL="1065848" indent="-355282" lvl="2">
              <a:lnSpc>
                <a:spcPts val="2268"/>
              </a:lnSpc>
              <a:buFont typeface="Arial"/>
              <a:buChar char="⚬"/>
            </a:pPr>
            <a:r>
              <a:rPr lang="en-US" sz="2100">
                <a:solidFill>
                  <a:srgbClr val="1E2124"/>
                </a:solidFill>
                <a:latin typeface="Arial"/>
              </a:rPr>
              <a:t>&gt;17%* 3-Year CAGR (2022 to *2023 est.)</a:t>
            </a:r>
          </a:p>
          <a:p>
            <a:pPr algn="l" marL="488632" indent="-244316" lvl="1">
              <a:lnSpc>
                <a:spcPts val="2916"/>
              </a:lnSpc>
              <a:buFont typeface="Arial"/>
              <a:buChar char="•"/>
            </a:pPr>
            <a:r>
              <a:rPr lang="en-US" sz="2700">
                <a:solidFill>
                  <a:srgbClr val="1E2124"/>
                </a:solidFill>
                <a:latin typeface="Arial"/>
              </a:rPr>
              <a:t>Large &amp; Highly Fragmented Poster Compliance Industry Ripe for Aquisition</a:t>
            </a:r>
          </a:p>
          <a:p>
            <a:pPr algn="l" marL="1065848" indent="-355282" lvl="2">
              <a:lnSpc>
                <a:spcPts val="2268"/>
              </a:lnSpc>
              <a:buFont typeface="Arial"/>
              <a:buChar char="⚬"/>
            </a:pPr>
            <a:r>
              <a:rPr lang="en-US" sz="2100">
                <a:solidFill>
                  <a:srgbClr val="1E2124"/>
                </a:solidFill>
                <a:latin typeface="Arial"/>
              </a:rPr>
              <a:t>Addressable market &gt; $1Billion</a:t>
            </a:r>
          </a:p>
          <a:p>
            <a:pPr algn="l" marL="1370375" indent="-456792" lvl="2">
              <a:lnSpc>
                <a:spcPts val="2916"/>
              </a:lnSpc>
            </a:pPr>
            <a:r>
              <a:rPr lang="en-US" sz="2700">
                <a:solidFill>
                  <a:srgbClr val="1E2124"/>
                </a:solidFill>
                <a:latin typeface="Arial"/>
              </a:rPr>
              <a:t>4. Potential to Grab Significant Market Share- Current Share Est.15% to 20%</a:t>
            </a:r>
          </a:p>
          <a:p>
            <a:pPr algn="l" marL="1370375" indent="-456792" lvl="2">
              <a:lnSpc>
                <a:spcPts val="2916"/>
              </a:lnSpc>
            </a:pPr>
            <a:r>
              <a:rPr lang="en-US" sz="2700">
                <a:solidFill>
                  <a:srgbClr val="1E2124"/>
                </a:solidFill>
                <a:latin typeface="Arial"/>
              </a:rPr>
              <a:t>5. Extremely profitable business with simple manufacturing footprint easily scaled</a:t>
            </a:r>
          </a:p>
          <a:p>
            <a:pPr algn="l" marL="1065848" indent="-355282" lvl="2">
              <a:lnSpc>
                <a:spcPts val="2268"/>
              </a:lnSpc>
            </a:pPr>
            <a:r>
              <a:rPr lang="en-US" sz="2100">
                <a:solidFill>
                  <a:srgbClr val="1E2124"/>
                </a:solidFill>
                <a:latin typeface="Arial"/>
              </a:rPr>
              <a:t>	</a:t>
            </a:r>
          </a:p>
          <a:p>
            <a:pPr algn="l" marL="1370375" indent="-456792" lvl="2">
              <a:lnSpc>
                <a:spcPts val="2916"/>
              </a:lnSpc>
            </a:pPr>
          </a:p>
          <a:p>
            <a:pPr algn="l" marL="1370375" indent="-456792" lvl="2">
              <a:lnSpc>
                <a:spcPts val="2916"/>
              </a:lnSpc>
            </a:pPr>
          </a:p>
          <a:p>
            <a:pPr algn="l" marL="1370375" indent="-456792" lvl="2">
              <a:lnSpc>
                <a:spcPts val="2916"/>
              </a:lnSpc>
            </a:pPr>
          </a:p>
          <a:p>
            <a:pPr algn="l" marL="1370375" indent="-456792" lvl="2">
              <a:lnSpc>
                <a:spcPts val="2916"/>
              </a:lnSpc>
            </a:pP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5395418">
            <a:off x="-2011072" y="5480407"/>
            <a:ext cx="7147532" cy="0"/>
          </a:xfrm>
          <a:prstGeom prst="line">
            <a:avLst/>
          </a:prstGeom>
          <a:ln cap="rnd" w="9525">
            <a:solidFill>
              <a:srgbClr val="223E7D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0">
            <a:off x="782224" y="1890891"/>
            <a:ext cx="529328" cy="529328"/>
            <a:chOff x="0" y="0"/>
            <a:chExt cx="705770" cy="70577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00" y="12700"/>
              <a:ext cx="680339" cy="680339"/>
            </a:xfrm>
            <a:custGeom>
              <a:avLst/>
              <a:gdLst/>
              <a:ahLst/>
              <a:cxnLst/>
              <a:rect r="r" b="b" t="t" l="l"/>
              <a:pathLst>
                <a:path h="680339" w="680339">
                  <a:moveTo>
                    <a:pt x="0" y="340233"/>
                  </a:moveTo>
                  <a:cubicBezTo>
                    <a:pt x="0" y="152273"/>
                    <a:pt x="152273" y="0"/>
                    <a:pt x="340233" y="0"/>
                  </a:cubicBezTo>
                  <a:cubicBezTo>
                    <a:pt x="528193" y="0"/>
                    <a:pt x="680339" y="152273"/>
                    <a:pt x="680339" y="340233"/>
                  </a:cubicBezTo>
                  <a:cubicBezTo>
                    <a:pt x="680339" y="528193"/>
                    <a:pt x="528066" y="680339"/>
                    <a:pt x="340233" y="680339"/>
                  </a:cubicBezTo>
                  <a:cubicBezTo>
                    <a:pt x="152400" y="680339"/>
                    <a:pt x="0" y="528066"/>
                    <a:pt x="0" y="340233"/>
                  </a:cubicBezTo>
                  <a:close/>
                </a:path>
              </a:pathLst>
            </a:custGeom>
            <a:solidFill>
              <a:srgbClr val="223E7D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705739" cy="705866"/>
            </a:xfrm>
            <a:custGeom>
              <a:avLst/>
              <a:gdLst/>
              <a:ahLst/>
              <a:cxnLst/>
              <a:rect r="r" b="b" t="t" l="l"/>
              <a:pathLst>
                <a:path h="705866" w="705739">
                  <a:moveTo>
                    <a:pt x="0" y="352933"/>
                  </a:moveTo>
                  <a:cubicBezTo>
                    <a:pt x="0" y="157988"/>
                    <a:pt x="157988" y="0"/>
                    <a:pt x="352933" y="0"/>
                  </a:cubicBezTo>
                  <a:lnTo>
                    <a:pt x="352933" y="12700"/>
                  </a:lnTo>
                  <a:lnTo>
                    <a:pt x="352933" y="0"/>
                  </a:lnTo>
                  <a:cubicBezTo>
                    <a:pt x="547751" y="0"/>
                    <a:pt x="705739" y="157988"/>
                    <a:pt x="705739" y="352933"/>
                  </a:cubicBezTo>
                  <a:lnTo>
                    <a:pt x="693039" y="352933"/>
                  </a:lnTo>
                  <a:lnTo>
                    <a:pt x="705739" y="352933"/>
                  </a:lnTo>
                  <a:cubicBezTo>
                    <a:pt x="705739" y="547878"/>
                    <a:pt x="547751" y="705866"/>
                    <a:pt x="352806" y="705866"/>
                  </a:cubicBezTo>
                  <a:lnTo>
                    <a:pt x="352806" y="693166"/>
                  </a:lnTo>
                  <a:lnTo>
                    <a:pt x="352806" y="705866"/>
                  </a:lnTo>
                  <a:cubicBezTo>
                    <a:pt x="157988" y="705739"/>
                    <a:pt x="0" y="547751"/>
                    <a:pt x="0" y="352933"/>
                  </a:cubicBezTo>
                  <a:lnTo>
                    <a:pt x="12700" y="352933"/>
                  </a:lnTo>
                  <a:lnTo>
                    <a:pt x="25400" y="352933"/>
                  </a:lnTo>
                  <a:lnTo>
                    <a:pt x="12700" y="352933"/>
                  </a:lnTo>
                  <a:lnTo>
                    <a:pt x="0" y="352933"/>
                  </a:lnTo>
                  <a:moveTo>
                    <a:pt x="25400" y="352933"/>
                  </a:moveTo>
                  <a:cubicBezTo>
                    <a:pt x="25400" y="359918"/>
                    <a:pt x="19685" y="365633"/>
                    <a:pt x="12700" y="365633"/>
                  </a:cubicBezTo>
                  <a:cubicBezTo>
                    <a:pt x="5715" y="365633"/>
                    <a:pt x="0" y="359918"/>
                    <a:pt x="0" y="352933"/>
                  </a:cubicBezTo>
                  <a:cubicBezTo>
                    <a:pt x="0" y="345948"/>
                    <a:pt x="5715" y="340233"/>
                    <a:pt x="12700" y="340233"/>
                  </a:cubicBezTo>
                  <a:cubicBezTo>
                    <a:pt x="19685" y="340233"/>
                    <a:pt x="25400" y="345948"/>
                    <a:pt x="25400" y="352933"/>
                  </a:cubicBezTo>
                  <a:cubicBezTo>
                    <a:pt x="25400" y="533781"/>
                    <a:pt x="171958" y="680339"/>
                    <a:pt x="352933" y="680339"/>
                  </a:cubicBezTo>
                  <a:cubicBezTo>
                    <a:pt x="533908" y="680339"/>
                    <a:pt x="680339" y="533781"/>
                    <a:pt x="680339" y="352933"/>
                  </a:cubicBezTo>
                  <a:cubicBezTo>
                    <a:pt x="680339" y="172085"/>
                    <a:pt x="533781" y="25400"/>
                    <a:pt x="352933" y="25400"/>
                  </a:cubicBezTo>
                  <a:lnTo>
                    <a:pt x="352933" y="12700"/>
                  </a:lnTo>
                  <a:lnTo>
                    <a:pt x="352933" y="25400"/>
                  </a:lnTo>
                  <a:cubicBezTo>
                    <a:pt x="171958" y="25400"/>
                    <a:pt x="25400" y="171958"/>
                    <a:pt x="25400" y="352933"/>
                  </a:cubicBezTo>
                  <a:close/>
                </a:path>
              </a:pathLst>
            </a:custGeom>
            <a:solidFill>
              <a:srgbClr val="162B5A"/>
            </a:solidFill>
          </p:spPr>
        </p:sp>
      </p:grpSp>
      <p:sp>
        <p:nvSpPr>
          <p:cNvPr name="AutoShape 6" id="6"/>
          <p:cNvSpPr/>
          <p:nvPr/>
        </p:nvSpPr>
        <p:spPr>
          <a:xfrm rot="13376">
            <a:off x="-35788" y="1640307"/>
            <a:ext cx="18359576" cy="0"/>
          </a:xfrm>
          <a:prstGeom prst="line">
            <a:avLst/>
          </a:prstGeom>
          <a:ln cap="rnd" w="38100">
            <a:solidFill>
              <a:srgbClr val="223E7D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7" id="7"/>
          <p:cNvGrpSpPr/>
          <p:nvPr/>
        </p:nvGrpSpPr>
        <p:grpSpPr>
          <a:xfrm rot="0">
            <a:off x="-9525" y="9254277"/>
            <a:ext cx="18307050" cy="1042248"/>
            <a:chOff x="0" y="0"/>
            <a:chExt cx="24409400" cy="138966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12700" y="12700"/>
              <a:ext cx="24384000" cy="1364234"/>
            </a:xfrm>
            <a:custGeom>
              <a:avLst/>
              <a:gdLst/>
              <a:ahLst/>
              <a:cxnLst/>
              <a:rect r="r" b="b" t="t" l="l"/>
              <a:pathLst>
                <a:path h="1364234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1364234"/>
                  </a:lnTo>
                  <a:lnTo>
                    <a:pt x="0" y="136423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4409400" cy="1389634"/>
            </a:xfrm>
            <a:custGeom>
              <a:avLst/>
              <a:gdLst/>
              <a:ahLst/>
              <a:cxnLst/>
              <a:rect r="r" b="b" t="t" l="l"/>
              <a:pathLst>
                <a:path h="1389634" w="24409400">
                  <a:moveTo>
                    <a:pt x="12700" y="0"/>
                  </a:moveTo>
                  <a:lnTo>
                    <a:pt x="24396700" y="0"/>
                  </a:lnTo>
                  <a:cubicBezTo>
                    <a:pt x="24403686" y="0"/>
                    <a:pt x="24409400" y="5715"/>
                    <a:pt x="24409400" y="12700"/>
                  </a:cubicBezTo>
                  <a:lnTo>
                    <a:pt x="24409400" y="1376934"/>
                  </a:lnTo>
                  <a:cubicBezTo>
                    <a:pt x="24409400" y="1383919"/>
                    <a:pt x="24403686" y="1389634"/>
                    <a:pt x="24396700" y="1389634"/>
                  </a:cubicBezTo>
                  <a:lnTo>
                    <a:pt x="12700" y="1389634"/>
                  </a:lnTo>
                  <a:cubicBezTo>
                    <a:pt x="5715" y="1389634"/>
                    <a:pt x="0" y="1383919"/>
                    <a:pt x="0" y="1376934"/>
                  </a:cubicBezTo>
                  <a:lnTo>
                    <a:pt x="0" y="12700"/>
                  </a:lnTo>
                  <a:cubicBezTo>
                    <a:pt x="0" y="5715"/>
                    <a:pt x="5715" y="0"/>
                    <a:pt x="12700" y="0"/>
                  </a:cubicBezTo>
                  <a:moveTo>
                    <a:pt x="12700" y="25400"/>
                  </a:moveTo>
                  <a:lnTo>
                    <a:pt x="12700" y="12700"/>
                  </a:lnTo>
                  <a:lnTo>
                    <a:pt x="25400" y="12700"/>
                  </a:lnTo>
                  <a:lnTo>
                    <a:pt x="25400" y="1376934"/>
                  </a:lnTo>
                  <a:lnTo>
                    <a:pt x="12700" y="1376934"/>
                  </a:lnTo>
                  <a:lnTo>
                    <a:pt x="12700" y="1364234"/>
                  </a:lnTo>
                  <a:lnTo>
                    <a:pt x="24396700" y="1364234"/>
                  </a:lnTo>
                  <a:lnTo>
                    <a:pt x="24396700" y="1376934"/>
                  </a:lnTo>
                  <a:lnTo>
                    <a:pt x="24384000" y="1376934"/>
                  </a:lnTo>
                  <a:lnTo>
                    <a:pt x="24384000" y="12700"/>
                  </a:lnTo>
                  <a:lnTo>
                    <a:pt x="24396700" y="12700"/>
                  </a:lnTo>
                  <a:lnTo>
                    <a:pt x="24396700" y="25400"/>
                  </a:lnTo>
                  <a:lnTo>
                    <a:pt x="12700" y="25400"/>
                  </a:lnTo>
                  <a:close/>
                </a:path>
              </a:pathLst>
            </a:custGeom>
            <a:solidFill>
              <a:srgbClr val="162B5A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-9525" y="9254277"/>
            <a:ext cx="18307050" cy="1042248"/>
            <a:chOff x="0" y="0"/>
            <a:chExt cx="24409400" cy="138966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12700" y="12700"/>
              <a:ext cx="24384000" cy="1364234"/>
            </a:xfrm>
            <a:custGeom>
              <a:avLst/>
              <a:gdLst/>
              <a:ahLst/>
              <a:cxnLst/>
              <a:rect r="r" b="b" t="t" l="l"/>
              <a:pathLst>
                <a:path h="1364234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1364234"/>
                  </a:lnTo>
                  <a:lnTo>
                    <a:pt x="0" y="1364234"/>
                  </a:lnTo>
                  <a:close/>
                </a:path>
              </a:pathLst>
            </a:custGeom>
            <a:solidFill>
              <a:srgbClr val="B2D6FE">
                <a:alpha val="7843"/>
              </a:srgbClr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4409400" cy="1389634"/>
            </a:xfrm>
            <a:custGeom>
              <a:avLst/>
              <a:gdLst/>
              <a:ahLst/>
              <a:cxnLst/>
              <a:rect r="r" b="b" t="t" l="l"/>
              <a:pathLst>
                <a:path h="1389634" w="24409400">
                  <a:moveTo>
                    <a:pt x="12700" y="0"/>
                  </a:moveTo>
                  <a:lnTo>
                    <a:pt x="24396700" y="0"/>
                  </a:lnTo>
                  <a:cubicBezTo>
                    <a:pt x="24403686" y="0"/>
                    <a:pt x="24409400" y="5715"/>
                    <a:pt x="24409400" y="12700"/>
                  </a:cubicBezTo>
                  <a:lnTo>
                    <a:pt x="24409400" y="1376934"/>
                  </a:lnTo>
                  <a:cubicBezTo>
                    <a:pt x="24409400" y="1383919"/>
                    <a:pt x="24403686" y="1389634"/>
                    <a:pt x="24396700" y="1389634"/>
                  </a:cubicBezTo>
                  <a:lnTo>
                    <a:pt x="12700" y="1389634"/>
                  </a:lnTo>
                  <a:cubicBezTo>
                    <a:pt x="5715" y="1389634"/>
                    <a:pt x="0" y="1383919"/>
                    <a:pt x="0" y="1376934"/>
                  </a:cubicBezTo>
                  <a:lnTo>
                    <a:pt x="0" y="12700"/>
                  </a:lnTo>
                  <a:cubicBezTo>
                    <a:pt x="0" y="5715"/>
                    <a:pt x="5715" y="0"/>
                    <a:pt x="12700" y="0"/>
                  </a:cubicBezTo>
                  <a:moveTo>
                    <a:pt x="12700" y="25400"/>
                  </a:moveTo>
                  <a:lnTo>
                    <a:pt x="12700" y="12700"/>
                  </a:lnTo>
                  <a:lnTo>
                    <a:pt x="25400" y="12700"/>
                  </a:lnTo>
                  <a:lnTo>
                    <a:pt x="25400" y="1376934"/>
                  </a:lnTo>
                  <a:lnTo>
                    <a:pt x="12700" y="1376934"/>
                  </a:lnTo>
                  <a:lnTo>
                    <a:pt x="12700" y="1364234"/>
                  </a:lnTo>
                  <a:lnTo>
                    <a:pt x="24396700" y="1364234"/>
                  </a:lnTo>
                  <a:lnTo>
                    <a:pt x="24396700" y="1376934"/>
                  </a:lnTo>
                  <a:lnTo>
                    <a:pt x="24384000" y="1376934"/>
                  </a:lnTo>
                  <a:lnTo>
                    <a:pt x="24384000" y="12700"/>
                  </a:lnTo>
                  <a:lnTo>
                    <a:pt x="24396700" y="12700"/>
                  </a:lnTo>
                  <a:lnTo>
                    <a:pt x="24396700" y="25400"/>
                  </a:lnTo>
                  <a:lnTo>
                    <a:pt x="12700" y="25400"/>
                  </a:lnTo>
                  <a:close/>
                </a:path>
              </a:pathLst>
            </a:custGeom>
            <a:solidFill>
              <a:srgbClr val="162B5A"/>
            </a:solid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1162302" y="9469917"/>
            <a:ext cx="3931920" cy="4467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160"/>
              </a:lnSpc>
            </a:pPr>
            <a:r>
              <a:rPr lang="en-US" sz="1800" spc="-71">
                <a:solidFill>
                  <a:srgbClr val="223E7D"/>
                </a:solidFill>
                <a:latin typeface="Open Sans"/>
              </a:rPr>
              <a:t>10/2/2023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6556968" y="9493866"/>
            <a:ext cx="568730" cy="4467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160"/>
              </a:lnSpc>
            </a:pPr>
            <a:r>
              <a:rPr lang="en-US" sz="1800" spc="-71">
                <a:solidFill>
                  <a:srgbClr val="223E7D"/>
                </a:solidFill>
                <a:latin typeface="Open Sans"/>
              </a:rPr>
              <a:t>‹#›</a:t>
            </a:r>
          </a:p>
        </p:txBody>
      </p:sp>
      <p:sp>
        <p:nvSpPr>
          <p:cNvPr name="AutoShape 15" id="15"/>
          <p:cNvSpPr/>
          <p:nvPr/>
        </p:nvSpPr>
        <p:spPr>
          <a:xfrm rot="5363">
            <a:off x="-14299" y="9254277"/>
            <a:ext cx="18316597" cy="0"/>
          </a:xfrm>
          <a:prstGeom prst="line">
            <a:avLst/>
          </a:prstGeom>
          <a:ln cap="rnd" w="19050">
            <a:solidFill>
              <a:srgbClr val="223E7D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6" id="16"/>
          <p:cNvSpPr/>
          <p:nvPr/>
        </p:nvSpPr>
        <p:spPr>
          <a:xfrm flipH="false" flipV="false" rot="0">
            <a:off x="14063928" y="9515853"/>
            <a:ext cx="2286000" cy="457200"/>
          </a:xfrm>
          <a:custGeom>
            <a:avLst/>
            <a:gdLst/>
            <a:ahLst/>
            <a:cxnLst/>
            <a:rect r="r" b="b" t="t" l="l"/>
            <a:pathLst>
              <a:path h="457200" w="2286000">
                <a:moveTo>
                  <a:pt x="0" y="0"/>
                </a:moveTo>
                <a:lnTo>
                  <a:pt x="2286000" y="0"/>
                </a:lnTo>
                <a:lnTo>
                  <a:pt x="2286000" y="457200"/>
                </a:lnTo>
                <a:lnTo>
                  <a:pt x="0" y="457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559032" y="347056"/>
            <a:ext cx="17484942" cy="11145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776"/>
              </a:lnSpc>
            </a:pPr>
            <a:r>
              <a:rPr lang="en-US" sz="7200">
                <a:solidFill>
                  <a:srgbClr val="1E2124"/>
                </a:solidFill>
                <a:latin typeface="Arimo Bold"/>
              </a:rPr>
              <a:t>The Leadership Team 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914802" y="1928552"/>
            <a:ext cx="15598517" cy="25014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16"/>
              </a:lnSpc>
            </a:pPr>
            <a:r>
              <a:rPr lang="en-US" sz="2700">
                <a:solidFill>
                  <a:srgbClr val="1E2124"/>
                </a:solidFill>
                <a:latin typeface="Arial"/>
              </a:rPr>
              <a:t>VP of Digital &amp; VP of Sales Working together to Drive Inbound &amp; Outbound Sales with KPI Analysis</a:t>
            </a:r>
          </a:p>
          <a:p>
            <a:pPr algn="l">
              <a:lnSpc>
                <a:spcPts val="2916"/>
              </a:lnSpc>
            </a:pPr>
          </a:p>
          <a:p>
            <a:pPr algn="l">
              <a:lnSpc>
                <a:spcPts val="2916"/>
              </a:lnSpc>
            </a:pPr>
            <a:r>
              <a:rPr lang="en-US" sz="2700">
                <a:solidFill>
                  <a:srgbClr val="1E2124"/>
                </a:solidFill>
                <a:latin typeface="Arial"/>
              </a:rPr>
              <a:t>Bhavna Patel- VP of Digital</a:t>
            </a:r>
          </a:p>
          <a:p>
            <a:pPr algn="l">
              <a:lnSpc>
                <a:spcPts val="2916"/>
              </a:lnSpc>
            </a:pPr>
            <a:r>
              <a:rPr lang="en-US" sz="2700">
                <a:solidFill>
                  <a:srgbClr val="1E2124"/>
                </a:solidFill>
                <a:latin typeface="Arial"/>
              </a:rPr>
              <a:t>Al Contrera- VP of Sales</a:t>
            </a:r>
          </a:p>
          <a:p>
            <a:pPr algn="l">
              <a:lnSpc>
                <a:spcPts val="2916"/>
              </a:lnSpc>
            </a:pPr>
            <a:r>
              <a:rPr lang="en-US" sz="2700">
                <a:solidFill>
                  <a:srgbClr val="1E2124"/>
                </a:solidFill>
                <a:latin typeface="Arial"/>
              </a:rPr>
              <a:t>Kyle Winkler- CFO</a:t>
            </a:r>
          </a:p>
        </p:txBody>
      </p:sp>
      <p:sp>
        <p:nvSpPr>
          <p:cNvPr name="Freeform 19" id="19"/>
          <p:cNvSpPr/>
          <p:nvPr/>
        </p:nvSpPr>
        <p:spPr>
          <a:xfrm flipH="false" flipV="false" rot="0">
            <a:off x="6407818" y="3748212"/>
            <a:ext cx="6612481" cy="3690687"/>
          </a:xfrm>
          <a:custGeom>
            <a:avLst/>
            <a:gdLst/>
            <a:ahLst/>
            <a:cxnLst/>
            <a:rect r="r" b="b" t="t" l="l"/>
            <a:pathLst>
              <a:path h="3690687" w="6612481">
                <a:moveTo>
                  <a:pt x="0" y="0"/>
                </a:moveTo>
                <a:lnTo>
                  <a:pt x="6612482" y="0"/>
                </a:lnTo>
                <a:lnTo>
                  <a:pt x="6612482" y="3690687"/>
                </a:lnTo>
                <a:lnTo>
                  <a:pt x="0" y="369068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12656984" y="4963753"/>
            <a:ext cx="6598356" cy="13030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40"/>
              </a:lnSpc>
            </a:pPr>
            <a:r>
              <a:rPr lang="en-US" sz="2700" spc="-107" u="sng">
                <a:solidFill>
                  <a:srgbClr val="1E2124"/>
                </a:solidFill>
                <a:latin typeface="Open Sans"/>
              </a:rPr>
              <a:t>Marketing:</a:t>
            </a:r>
          </a:p>
          <a:p>
            <a:pPr algn="l">
              <a:lnSpc>
                <a:spcPts val="3240"/>
              </a:lnSpc>
            </a:pPr>
            <a:r>
              <a:rPr lang="en-US" sz="2700" spc="-107">
                <a:solidFill>
                  <a:srgbClr val="1E2124"/>
                </a:solidFill>
                <a:latin typeface="Open Sans"/>
              </a:rPr>
              <a:t>Driving Inbound Orders from Maximizing Digital Search &amp; Conversion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490238" y="4916062"/>
            <a:ext cx="6598356" cy="13030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40"/>
              </a:lnSpc>
            </a:pPr>
            <a:r>
              <a:rPr lang="en-US" sz="2700" spc="-107" u="sng">
                <a:solidFill>
                  <a:srgbClr val="1E2124"/>
                </a:solidFill>
                <a:latin typeface="Open Sans"/>
              </a:rPr>
              <a:t>Sales:</a:t>
            </a:r>
          </a:p>
          <a:p>
            <a:pPr algn="l">
              <a:lnSpc>
                <a:spcPts val="3240"/>
              </a:lnSpc>
            </a:pPr>
            <a:r>
              <a:rPr lang="en-US" sz="2700" spc="-107">
                <a:solidFill>
                  <a:srgbClr val="1E2124"/>
                </a:solidFill>
                <a:latin typeface="Open Sans"/>
              </a:rPr>
              <a:t>Maximizing Quote Opportunities and Prospecting “look-a-like” customers</a:t>
            </a:r>
          </a:p>
        </p:txBody>
      </p:sp>
      <p:grpSp>
        <p:nvGrpSpPr>
          <p:cNvPr name="Group 22" id="22"/>
          <p:cNvGrpSpPr/>
          <p:nvPr/>
        </p:nvGrpSpPr>
        <p:grpSpPr>
          <a:xfrm rot="0">
            <a:off x="4789416" y="7683096"/>
            <a:ext cx="11063036" cy="1384995"/>
            <a:chOff x="0" y="0"/>
            <a:chExt cx="14750714" cy="1846660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-1524" y="-1524"/>
              <a:ext cx="14753717" cy="1849755"/>
            </a:xfrm>
            <a:custGeom>
              <a:avLst/>
              <a:gdLst/>
              <a:ahLst/>
              <a:cxnLst/>
              <a:rect r="r" b="b" t="t" l="l"/>
              <a:pathLst>
                <a:path h="1849755" w="14753717">
                  <a:moveTo>
                    <a:pt x="1524" y="0"/>
                  </a:moveTo>
                  <a:lnTo>
                    <a:pt x="14752193" y="0"/>
                  </a:lnTo>
                  <a:cubicBezTo>
                    <a:pt x="14753082" y="0"/>
                    <a:pt x="14753717" y="762"/>
                    <a:pt x="14753717" y="1524"/>
                  </a:cubicBezTo>
                  <a:lnTo>
                    <a:pt x="14753717" y="1848231"/>
                  </a:lnTo>
                  <a:cubicBezTo>
                    <a:pt x="14753717" y="1849120"/>
                    <a:pt x="14752955" y="1849755"/>
                    <a:pt x="14752193" y="1849755"/>
                  </a:cubicBezTo>
                  <a:lnTo>
                    <a:pt x="1524" y="1849755"/>
                  </a:lnTo>
                  <a:cubicBezTo>
                    <a:pt x="635" y="1849755"/>
                    <a:pt x="0" y="1848993"/>
                    <a:pt x="0" y="1848231"/>
                  </a:cubicBezTo>
                  <a:lnTo>
                    <a:pt x="0" y="1524"/>
                  </a:lnTo>
                  <a:cubicBezTo>
                    <a:pt x="0" y="635"/>
                    <a:pt x="762" y="0"/>
                    <a:pt x="1524" y="0"/>
                  </a:cubicBezTo>
                  <a:moveTo>
                    <a:pt x="1524" y="3048"/>
                  </a:moveTo>
                  <a:lnTo>
                    <a:pt x="1524" y="1524"/>
                  </a:lnTo>
                  <a:lnTo>
                    <a:pt x="3048" y="1524"/>
                  </a:lnTo>
                  <a:lnTo>
                    <a:pt x="3048" y="1848231"/>
                  </a:lnTo>
                  <a:lnTo>
                    <a:pt x="1524" y="1848231"/>
                  </a:lnTo>
                  <a:lnTo>
                    <a:pt x="1524" y="1846707"/>
                  </a:lnTo>
                  <a:lnTo>
                    <a:pt x="14752193" y="1846707"/>
                  </a:lnTo>
                  <a:lnTo>
                    <a:pt x="14752193" y="1848231"/>
                  </a:lnTo>
                  <a:lnTo>
                    <a:pt x="14750669" y="1848231"/>
                  </a:lnTo>
                  <a:lnTo>
                    <a:pt x="14750669" y="1524"/>
                  </a:lnTo>
                  <a:lnTo>
                    <a:pt x="14752193" y="1524"/>
                  </a:lnTo>
                  <a:lnTo>
                    <a:pt x="14752193" y="3048"/>
                  </a:lnTo>
                  <a:lnTo>
                    <a:pt x="1524" y="3048"/>
                  </a:lnTo>
                  <a:close/>
                </a:path>
              </a:pathLst>
            </a:custGeom>
            <a:solidFill>
              <a:srgbClr val="1E2124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9525"/>
              <a:ext cx="14750714" cy="1856185"/>
            </a:xfrm>
            <a:prstGeom prst="rect">
              <a:avLst/>
            </a:prstGeom>
          </p:spPr>
          <p:txBody>
            <a:bodyPr anchor="t" rtlCol="false" tIns="50800" lIns="50800" bIns="50800" rIns="50800"/>
            <a:lstStyle/>
            <a:p>
              <a:pPr algn="ctr">
                <a:lnSpc>
                  <a:spcPts val="3240"/>
                </a:lnSpc>
              </a:pPr>
              <a:r>
                <a:rPr lang="en-US" sz="2700" spc="-107">
                  <a:solidFill>
                    <a:srgbClr val="1E2124"/>
                  </a:solidFill>
                  <a:latin typeface="Open Sans"/>
                </a:rPr>
                <a:t>Finance (Foundation):</a:t>
              </a:r>
            </a:p>
            <a:p>
              <a:pPr algn="ctr">
                <a:lnSpc>
                  <a:spcPts val="3240"/>
                </a:lnSpc>
              </a:pPr>
              <a:r>
                <a:rPr lang="en-US" sz="2700" spc="-107">
                  <a:solidFill>
                    <a:srgbClr val="1E2124"/>
                  </a:solidFill>
                  <a:latin typeface="Open Sans"/>
                </a:rPr>
                <a:t>KPI Analysis: Customer, Pricing &amp; Product Analysis for Better Decision Making</a:t>
              </a:r>
            </a:p>
            <a:p>
              <a:pPr algn="ctr">
                <a:lnSpc>
                  <a:spcPts val="3240"/>
                </a:lnSpc>
              </a:pPr>
            </a:p>
          </p:txBody>
        </p:sp>
      </p:grp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5395418">
            <a:off x="-2011072" y="5480407"/>
            <a:ext cx="7147532" cy="0"/>
          </a:xfrm>
          <a:prstGeom prst="line">
            <a:avLst/>
          </a:prstGeom>
          <a:ln cap="rnd" w="9525">
            <a:solidFill>
              <a:srgbClr val="223E7D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0">
            <a:off x="782224" y="1890891"/>
            <a:ext cx="529328" cy="529328"/>
            <a:chOff x="0" y="0"/>
            <a:chExt cx="705770" cy="70577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00" y="12700"/>
              <a:ext cx="680339" cy="680339"/>
            </a:xfrm>
            <a:custGeom>
              <a:avLst/>
              <a:gdLst/>
              <a:ahLst/>
              <a:cxnLst/>
              <a:rect r="r" b="b" t="t" l="l"/>
              <a:pathLst>
                <a:path h="680339" w="680339">
                  <a:moveTo>
                    <a:pt x="0" y="340233"/>
                  </a:moveTo>
                  <a:cubicBezTo>
                    <a:pt x="0" y="152273"/>
                    <a:pt x="152273" y="0"/>
                    <a:pt x="340233" y="0"/>
                  </a:cubicBezTo>
                  <a:cubicBezTo>
                    <a:pt x="528193" y="0"/>
                    <a:pt x="680339" y="152273"/>
                    <a:pt x="680339" y="340233"/>
                  </a:cubicBezTo>
                  <a:cubicBezTo>
                    <a:pt x="680339" y="528193"/>
                    <a:pt x="528066" y="680339"/>
                    <a:pt x="340233" y="680339"/>
                  </a:cubicBezTo>
                  <a:cubicBezTo>
                    <a:pt x="152400" y="680339"/>
                    <a:pt x="0" y="528066"/>
                    <a:pt x="0" y="340233"/>
                  </a:cubicBezTo>
                  <a:close/>
                </a:path>
              </a:pathLst>
            </a:custGeom>
            <a:solidFill>
              <a:srgbClr val="223E7D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705739" cy="705866"/>
            </a:xfrm>
            <a:custGeom>
              <a:avLst/>
              <a:gdLst/>
              <a:ahLst/>
              <a:cxnLst/>
              <a:rect r="r" b="b" t="t" l="l"/>
              <a:pathLst>
                <a:path h="705866" w="705739">
                  <a:moveTo>
                    <a:pt x="0" y="352933"/>
                  </a:moveTo>
                  <a:cubicBezTo>
                    <a:pt x="0" y="157988"/>
                    <a:pt x="157988" y="0"/>
                    <a:pt x="352933" y="0"/>
                  </a:cubicBezTo>
                  <a:lnTo>
                    <a:pt x="352933" y="12700"/>
                  </a:lnTo>
                  <a:lnTo>
                    <a:pt x="352933" y="0"/>
                  </a:lnTo>
                  <a:cubicBezTo>
                    <a:pt x="547751" y="0"/>
                    <a:pt x="705739" y="157988"/>
                    <a:pt x="705739" y="352933"/>
                  </a:cubicBezTo>
                  <a:lnTo>
                    <a:pt x="693039" y="352933"/>
                  </a:lnTo>
                  <a:lnTo>
                    <a:pt x="705739" y="352933"/>
                  </a:lnTo>
                  <a:cubicBezTo>
                    <a:pt x="705739" y="547878"/>
                    <a:pt x="547751" y="705866"/>
                    <a:pt x="352806" y="705866"/>
                  </a:cubicBezTo>
                  <a:lnTo>
                    <a:pt x="352806" y="693166"/>
                  </a:lnTo>
                  <a:lnTo>
                    <a:pt x="352806" y="705866"/>
                  </a:lnTo>
                  <a:cubicBezTo>
                    <a:pt x="157988" y="705739"/>
                    <a:pt x="0" y="547751"/>
                    <a:pt x="0" y="352933"/>
                  </a:cubicBezTo>
                  <a:lnTo>
                    <a:pt x="12700" y="352933"/>
                  </a:lnTo>
                  <a:lnTo>
                    <a:pt x="25400" y="352933"/>
                  </a:lnTo>
                  <a:lnTo>
                    <a:pt x="12700" y="352933"/>
                  </a:lnTo>
                  <a:lnTo>
                    <a:pt x="0" y="352933"/>
                  </a:lnTo>
                  <a:moveTo>
                    <a:pt x="25400" y="352933"/>
                  </a:moveTo>
                  <a:cubicBezTo>
                    <a:pt x="25400" y="359918"/>
                    <a:pt x="19685" y="365633"/>
                    <a:pt x="12700" y="365633"/>
                  </a:cubicBezTo>
                  <a:cubicBezTo>
                    <a:pt x="5715" y="365633"/>
                    <a:pt x="0" y="359918"/>
                    <a:pt x="0" y="352933"/>
                  </a:cubicBezTo>
                  <a:cubicBezTo>
                    <a:pt x="0" y="345948"/>
                    <a:pt x="5715" y="340233"/>
                    <a:pt x="12700" y="340233"/>
                  </a:cubicBezTo>
                  <a:cubicBezTo>
                    <a:pt x="19685" y="340233"/>
                    <a:pt x="25400" y="345948"/>
                    <a:pt x="25400" y="352933"/>
                  </a:cubicBezTo>
                  <a:cubicBezTo>
                    <a:pt x="25400" y="533781"/>
                    <a:pt x="171958" y="680339"/>
                    <a:pt x="352933" y="680339"/>
                  </a:cubicBezTo>
                  <a:cubicBezTo>
                    <a:pt x="533908" y="680339"/>
                    <a:pt x="680339" y="533781"/>
                    <a:pt x="680339" y="352933"/>
                  </a:cubicBezTo>
                  <a:cubicBezTo>
                    <a:pt x="680339" y="172085"/>
                    <a:pt x="533781" y="25400"/>
                    <a:pt x="352933" y="25400"/>
                  </a:cubicBezTo>
                  <a:lnTo>
                    <a:pt x="352933" y="12700"/>
                  </a:lnTo>
                  <a:lnTo>
                    <a:pt x="352933" y="25400"/>
                  </a:lnTo>
                  <a:cubicBezTo>
                    <a:pt x="171958" y="25400"/>
                    <a:pt x="25400" y="171958"/>
                    <a:pt x="25400" y="352933"/>
                  </a:cubicBezTo>
                  <a:close/>
                </a:path>
              </a:pathLst>
            </a:custGeom>
            <a:solidFill>
              <a:srgbClr val="162B5A"/>
            </a:solidFill>
          </p:spPr>
        </p:sp>
      </p:grpSp>
      <p:sp>
        <p:nvSpPr>
          <p:cNvPr name="AutoShape 6" id="6"/>
          <p:cNvSpPr/>
          <p:nvPr/>
        </p:nvSpPr>
        <p:spPr>
          <a:xfrm rot="13376">
            <a:off x="-35788" y="1640307"/>
            <a:ext cx="18359576" cy="0"/>
          </a:xfrm>
          <a:prstGeom prst="line">
            <a:avLst/>
          </a:prstGeom>
          <a:ln cap="rnd" w="38100">
            <a:solidFill>
              <a:srgbClr val="223E7D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7" id="7"/>
          <p:cNvGrpSpPr/>
          <p:nvPr/>
        </p:nvGrpSpPr>
        <p:grpSpPr>
          <a:xfrm rot="0">
            <a:off x="-9525" y="9254277"/>
            <a:ext cx="18307050" cy="1042248"/>
            <a:chOff x="0" y="0"/>
            <a:chExt cx="24409400" cy="138966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12700" y="12700"/>
              <a:ext cx="24384000" cy="1364234"/>
            </a:xfrm>
            <a:custGeom>
              <a:avLst/>
              <a:gdLst/>
              <a:ahLst/>
              <a:cxnLst/>
              <a:rect r="r" b="b" t="t" l="l"/>
              <a:pathLst>
                <a:path h="1364234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1364234"/>
                  </a:lnTo>
                  <a:lnTo>
                    <a:pt x="0" y="136423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4409400" cy="1389634"/>
            </a:xfrm>
            <a:custGeom>
              <a:avLst/>
              <a:gdLst/>
              <a:ahLst/>
              <a:cxnLst/>
              <a:rect r="r" b="b" t="t" l="l"/>
              <a:pathLst>
                <a:path h="1389634" w="24409400">
                  <a:moveTo>
                    <a:pt x="12700" y="0"/>
                  </a:moveTo>
                  <a:lnTo>
                    <a:pt x="24396700" y="0"/>
                  </a:lnTo>
                  <a:cubicBezTo>
                    <a:pt x="24403686" y="0"/>
                    <a:pt x="24409400" y="5715"/>
                    <a:pt x="24409400" y="12700"/>
                  </a:cubicBezTo>
                  <a:lnTo>
                    <a:pt x="24409400" y="1376934"/>
                  </a:lnTo>
                  <a:cubicBezTo>
                    <a:pt x="24409400" y="1383919"/>
                    <a:pt x="24403686" y="1389634"/>
                    <a:pt x="24396700" y="1389634"/>
                  </a:cubicBezTo>
                  <a:lnTo>
                    <a:pt x="12700" y="1389634"/>
                  </a:lnTo>
                  <a:cubicBezTo>
                    <a:pt x="5715" y="1389634"/>
                    <a:pt x="0" y="1383919"/>
                    <a:pt x="0" y="1376934"/>
                  </a:cubicBezTo>
                  <a:lnTo>
                    <a:pt x="0" y="12700"/>
                  </a:lnTo>
                  <a:cubicBezTo>
                    <a:pt x="0" y="5715"/>
                    <a:pt x="5715" y="0"/>
                    <a:pt x="12700" y="0"/>
                  </a:cubicBezTo>
                  <a:moveTo>
                    <a:pt x="12700" y="25400"/>
                  </a:moveTo>
                  <a:lnTo>
                    <a:pt x="12700" y="12700"/>
                  </a:lnTo>
                  <a:lnTo>
                    <a:pt x="25400" y="12700"/>
                  </a:lnTo>
                  <a:lnTo>
                    <a:pt x="25400" y="1376934"/>
                  </a:lnTo>
                  <a:lnTo>
                    <a:pt x="12700" y="1376934"/>
                  </a:lnTo>
                  <a:lnTo>
                    <a:pt x="12700" y="1364234"/>
                  </a:lnTo>
                  <a:lnTo>
                    <a:pt x="24396700" y="1364234"/>
                  </a:lnTo>
                  <a:lnTo>
                    <a:pt x="24396700" y="1376934"/>
                  </a:lnTo>
                  <a:lnTo>
                    <a:pt x="24384000" y="1376934"/>
                  </a:lnTo>
                  <a:lnTo>
                    <a:pt x="24384000" y="12700"/>
                  </a:lnTo>
                  <a:lnTo>
                    <a:pt x="24396700" y="12700"/>
                  </a:lnTo>
                  <a:lnTo>
                    <a:pt x="24396700" y="25400"/>
                  </a:lnTo>
                  <a:lnTo>
                    <a:pt x="12700" y="25400"/>
                  </a:lnTo>
                  <a:close/>
                </a:path>
              </a:pathLst>
            </a:custGeom>
            <a:solidFill>
              <a:srgbClr val="162B5A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-9525" y="9254277"/>
            <a:ext cx="18307050" cy="1042248"/>
            <a:chOff x="0" y="0"/>
            <a:chExt cx="24409400" cy="138966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12700" y="12700"/>
              <a:ext cx="24384000" cy="1364234"/>
            </a:xfrm>
            <a:custGeom>
              <a:avLst/>
              <a:gdLst/>
              <a:ahLst/>
              <a:cxnLst/>
              <a:rect r="r" b="b" t="t" l="l"/>
              <a:pathLst>
                <a:path h="1364234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1364234"/>
                  </a:lnTo>
                  <a:lnTo>
                    <a:pt x="0" y="1364234"/>
                  </a:lnTo>
                  <a:close/>
                </a:path>
              </a:pathLst>
            </a:custGeom>
            <a:solidFill>
              <a:srgbClr val="B2D6FE">
                <a:alpha val="7843"/>
              </a:srgbClr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4409400" cy="1389634"/>
            </a:xfrm>
            <a:custGeom>
              <a:avLst/>
              <a:gdLst/>
              <a:ahLst/>
              <a:cxnLst/>
              <a:rect r="r" b="b" t="t" l="l"/>
              <a:pathLst>
                <a:path h="1389634" w="24409400">
                  <a:moveTo>
                    <a:pt x="12700" y="0"/>
                  </a:moveTo>
                  <a:lnTo>
                    <a:pt x="24396700" y="0"/>
                  </a:lnTo>
                  <a:cubicBezTo>
                    <a:pt x="24403686" y="0"/>
                    <a:pt x="24409400" y="5715"/>
                    <a:pt x="24409400" y="12700"/>
                  </a:cubicBezTo>
                  <a:lnTo>
                    <a:pt x="24409400" y="1376934"/>
                  </a:lnTo>
                  <a:cubicBezTo>
                    <a:pt x="24409400" y="1383919"/>
                    <a:pt x="24403686" y="1389634"/>
                    <a:pt x="24396700" y="1389634"/>
                  </a:cubicBezTo>
                  <a:lnTo>
                    <a:pt x="12700" y="1389634"/>
                  </a:lnTo>
                  <a:cubicBezTo>
                    <a:pt x="5715" y="1389634"/>
                    <a:pt x="0" y="1383919"/>
                    <a:pt x="0" y="1376934"/>
                  </a:cubicBezTo>
                  <a:lnTo>
                    <a:pt x="0" y="12700"/>
                  </a:lnTo>
                  <a:cubicBezTo>
                    <a:pt x="0" y="5715"/>
                    <a:pt x="5715" y="0"/>
                    <a:pt x="12700" y="0"/>
                  </a:cubicBezTo>
                  <a:moveTo>
                    <a:pt x="12700" y="25400"/>
                  </a:moveTo>
                  <a:lnTo>
                    <a:pt x="12700" y="12700"/>
                  </a:lnTo>
                  <a:lnTo>
                    <a:pt x="25400" y="12700"/>
                  </a:lnTo>
                  <a:lnTo>
                    <a:pt x="25400" y="1376934"/>
                  </a:lnTo>
                  <a:lnTo>
                    <a:pt x="12700" y="1376934"/>
                  </a:lnTo>
                  <a:lnTo>
                    <a:pt x="12700" y="1364234"/>
                  </a:lnTo>
                  <a:lnTo>
                    <a:pt x="24396700" y="1364234"/>
                  </a:lnTo>
                  <a:lnTo>
                    <a:pt x="24396700" y="1376934"/>
                  </a:lnTo>
                  <a:lnTo>
                    <a:pt x="24384000" y="1376934"/>
                  </a:lnTo>
                  <a:lnTo>
                    <a:pt x="24384000" y="12700"/>
                  </a:lnTo>
                  <a:lnTo>
                    <a:pt x="24396700" y="12700"/>
                  </a:lnTo>
                  <a:lnTo>
                    <a:pt x="24396700" y="25400"/>
                  </a:lnTo>
                  <a:lnTo>
                    <a:pt x="12700" y="25400"/>
                  </a:lnTo>
                  <a:close/>
                </a:path>
              </a:pathLst>
            </a:custGeom>
            <a:solidFill>
              <a:srgbClr val="162B5A"/>
            </a:solid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1162302" y="9469917"/>
            <a:ext cx="3931920" cy="4467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160"/>
              </a:lnSpc>
            </a:pPr>
            <a:r>
              <a:rPr lang="en-US" sz="1800" spc="-71">
                <a:solidFill>
                  <a:srgbClr val="223E7D"/>
                </a:solidFill>
                <a:latin typeface="Open Sans"/>
              </a:rPr>
              <a:t>10/2/2023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6556968" y="9493866"/>
            <a:ext cx="568730" cy="4467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160"/>
              </a:lnSpc>
            </a:pPr>
            <a:r>
              <a:rPr lang="en-US" sz="1800" spc="-71">
                <a:solidFill>
                  <a:srgbClr val="223E7D"/>
                </a:solidFill>
                <a:latin typeface="Open Sans"/>
              </a:rPr>
              <a:t>‹#›</a:t>
            </a:r>
          </a:p>
        </p:txBody>
      </p:sp>
      <p:sp>
        <p:nvSpPr>
          <p:cNvPr name="AutoShape 15" id="15"/>
          <p:cNvSpPr/>
          <p:nvPr/>
        </p:nvSpPr>
        <p:spPr>
          <a:xfrm rot="5363">
            <a:off x="-14299" y="9254277"/>
            <a:ext cx="18316597" cy="0"/>
          </a:xfrm>
          <a:prstGeom prst="line">
            <a:avLst/>
          </a:prstGeom>
          <a:ln cap="rnd" w="19050">
            <a:solidFill>
              <a:srgbClr val="223E7D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6" id="16"/>
          <p:cNvSpPr/>
          <p:nvPr/>
        </p:nvSpPr>
        <p:spPr>
          <a:xfrm flipH="false" flipV="false" rot="0">
            <a:off x="14063928" y="9515853"/>
            <a:ext cx="2286000" cy="457200"/>
          </a:xfrm>
          <a:custGeom>
            <a:avLst/>
            <a:gdLst/>
            <a:ahLst/>
            <a:cxnLst/>
            <a:rect r="r" b="b" t="t" l="l"/>
            <a:pathLst>
              <a:path h="457200" w="2286000">
                <a:moveTo>
                  <a:pt x="0" y="0"/>
                </a:moveTo>
                <a:lnTo>
                  <a:pt x="2286000" y="0"/>
                </a:lnTo>
                <a:lnTo>
                  <a:pt x="2286000" y="457200"/>
                </a:lnTo>
                <a:lnTo>
                  <a:pt x="0" y="457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559032" y="347056"/>
            <a:ext cx="17484942" cy="11145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776"/>
              </a:lnSpc>
            </a:pPr>
            <a:r>
              <a:rPr lang="en-US" sz="7200">
                <a:solidFill>
                  <a:srgbClr val="1E2124"/>
                </a:solidFill>
                <a:latin typeface="Arimo Bold"/>
              </a:rPr>
              <a:t>Upgrading The Tech Stack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2095276" y="1928552"/>
            <a:ext cx="15598517" cy="70672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51510" indent="-325755" lvl="1">
              <a:lnSpc>
                <a:spcPts val="3888"/>
              </a:lnSpc>
              <a:buFont typeface="Arial"/>
              <a:buChar char="•"/>
            </a:pPr>
            <a:r>
              <a:rPr lang="en-US" sz="3600">
                <a:solidFill>
                  <a:srgbClr val="1E2124"/>
                </a:solidFill>
                <a:latin typeface="Arial"/>
              </a:rPr>
              <a:t>Upgrading to Latest Version of Magento</a:t>
            </a:r>
          </a:p>
          <a:p>
            <a:pPr algn="l" marL="1228725" indent="-409575" lvl="2">
              <a:lnSpc>
                <a:spcPts val="3240"/>
              </a:lnSpc>
              <a:buFont typeface="Arial"/>
              <a:buChar char="⚬"/>
            </a:pPr>
            <a:r>
              <a:rPr lang="en-US" sz="3000">
                <a:solidFill>
                  <a:srgbClr val="1E2124"/>
                </a:solidFill>
                <a:latin typeface="Arial"/>
              </a:rPr>
              <a:t>Increase Site Speed</a:t>
            </a:r>
          </a:p>
          <a:p>
            <a:pPr algn="l" marL="1228725" indent="-409575" lvl="2">
              <a:lnSpc>
                <a:spcPts val="3240"/>
              </a:lnSpc>
              <a:buFont typeface="Arial"/>
              <a:buChar char="⚬"/>
            </a:pPr>
            <a:r>
              <a:rPr lang="en-US" sz="3000">
                <a:solidFill>
                  <a:srgbClr val="1E2124"/>
                </a:solidFill>
                <a:latin typeface="Arial"/>
              </a:rPr>
              <a:t>Increase Conversion</a:t>
            </a:r>
          </a:p>
          <a:p>
            <a:pPr algn="l" marL="1228725" indent="-409575" lvl="2">
              <a:lnSpc>
                <a:spcPts val="3240"/>
              </a:lnSpc>
              <a:buFont typeface="Arial"/>
              <a:buChar char="⚬"/>
            </a:pPr>
            <a:r>
              <a:rPr lang="en-US" sz="3000">
                <a:solidFill>
                  <a:srgbClr val="1E2124"/>
                </a:solidFill>
                <a:latin typeface="Arial"/>
              </a:rPr>
              <a:t>Improve Customer Experience</a:t>
            </a:r>
          </a:p>
          <a:p>
            <a:pPr algn="l" marL="651510" indent="-325755" lvl="1">
              <a:lnSpc>
                <a:spcPts val="3888"/>
              </a:lnSpc>
              <a:buFont typeface="Arial"/>
              <a:buChar char="•"/>
            </a:pPr>
            <a:r>
              <a:rPr lang="en-US" sz="3600">
                <a:solidFill>
                  <a:srgbClr val="1E2124"/>
                </a:solidFill>
                <a:latin typeface="Arial"/>
              </a:rPr>
              <a:t>New Web Hosting Environment in Webscale</a:t>
            </a:r>
          </a:p>
          <a:p>
            <a:pPr algn="l" marL="1228725" indent="-409575" lvl="2">
              <a:lnSpc>
                <a:spcPts val="3240"/>
              </a:lnSpc>
              <a:buFont typeface="Arial"/>
              <a:buChar char="⚬"/>
            </a:pPr>
            <a:r>
              <a:rPr lang="en-US" sz="3000">
                <a:solidFill>
                  <a:srgbClr val="1E2124"/>
                </a:solidFill>
                <a:latin typeface="Arial"/>
              </a:rPr>
              <a:t>Level loading site demand across servers during busy seasons</a:t>
            </a:r>
          </a:p>
          <a:p>
            <a:pPr algn="l" marL="1228725" indent="-409575" lvl="2">
              <a:lnSpc>
                <a:spcPts val="3240"/>
              </a:lnSpc>
              <a:buFont typeface="Arial"/>
              <a:buChar char="⚬"/>
            </a:pPr>
            <a:r>
              <a:rPr lang="en-US" sz="3000">
                <a:solidFill>
                  <a:srgbClr val="1E2124"/>
                </a:solidFill>
                <a:latin typeface="Arial"/>
              </a:rPr>
              <a:t>Increased Security &amp; Site Performance Reporting</a:t>
            </a:r>
          </a:p>
          <a:p>
            <a:pPr algn="l" marL="651510" indent="-325755" lvl="1">
              <a:lnSpc>
                <a:spcPts val="3888"/>
              </a:lnSpc>
              <a:buFont typeface="Arial"/>
              <a:buChar char="•"/>
            </a:pPr>
            <a:r>
              <a:rPr lang="en-US" sz="3600">
                <a:solidFill>
                  <a:srgbClr val="1E2124"/>
                </a:solidFill>
                <a:latin typeface="Arial"/>
              </a:rPr>
              <a:t>Implemented NetSuite ERP to replace QuickBooks and Spreadsheets</a:t>
            </a:r>
          </a:p>
          <a:p>
            <a:pPr algn="l" marL="1228725" indent="-409575" lvl="2">
              <a:lnSpc>
                <a:spcPts val="3240"/>
              </a:lnSpc>
              <a:buFont typeface="Arial"/>
              <a:buChar char="⚬"/>
            </a:pPr>
            <a:r>
              <a:rPr lang="en-US" sz="3000">
                <a:solidFill>
                  <a:srgbClr val="1E2124"/>
                </a:solidFill>
                <a:latin typeface="Arial"/>
              </a:rPr>
              <a:t>Automate manual entries</a:t>
            </a:r>
          </a:p>
          <a:p>
            <a:pPr algn="l" marL="1228725" indent="-409575" lvl="2">
              <a:lnSpc>
                <a:spcPts val="3240"/>
              </a:lnSpc>
              <a:buFont typeface="Arial"/>
              <a:buChar char="⚬"/>
            </a:pPr>
            <a:r>
              <a:rPr lang="en-US" sz="3000">
                <a:solidFill>
                  <a:srgbClr val="1E2124"/>
                </a:solidFill>
                <a:latin typeface="Arial"/>
              </a:rPr>
              <a:t>Greater depth and breadth of reporting</a:t>
            </a:r>
          </a:p>
          <a:p>
            <a:pPr algn="l" marL="1228725" indent="-409575" lvl="2">
              <a:lnSpc>
                <a:spcPts val="3240"/>
              </a:lnSpc>
            </a:pPr>
          </a:p>
          <a:p>
            <a:pPr algn="l" marL="1228725" indent="-409575" lvl="2">
              <a:lnSpc>
                <a:spcPts val="3240"/>
              </a:lnSpc>
            </a:pPr>
          </a:p>
          <a:p>
            <a:pPr algn="l" marL="1228725" indent="-409575" lvl="2">
              <a:lnSpc>
                <a:spcPts val="3240"/>
              </a:lnSpc>
            </a:pPr>
          </a:p>
        </p:txBody>
      </p:sp>
      <p:sp>
        <p:nvSpPr>
          <p:cNvPr name="Freeform 19" id="19"/>
          <p:cNvSpPr/>
          <p:nvPr/>
        </p:nvSpPr>
        <p:spPr>
          <a:xfrm flipH="false" flipV="false" rot="0">
            <a:off x="2333676" y="6546528"/>
            <a:ext cx="5543550" cy="1857375"/>
          </a:xfrm>
          <a:custGeom>
            <a:avLst/>
            <a:gdLst/>
            <a:ahLst/>
            <a:cxnLst/>
            <a:rect r="r" b="b" t="t" l="l"/>
            <a:pathLst>
              <a:path h="1857375" w="5543550">
                <a:moveTo>
                  <a:pt x="0" y="0"/>
                </a:moveTo>
                <a:lnTo>
                  <a:pt x="5543550" y="0"/>
                </a:lnTo>
                <a:lnTo>
                  <a:pt x="5543550" y="1857375"/>
                </a:lnTo>
                <a:lnTo>
                  <a:pt x="0" y="185737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8261415" y="6546528"/>
            <a:ext cx="4429125" cy="2328862"/>
          </a:xfrm>
          <a:custGeom>
            <a:avLst/>
            <a:gdLst/>
            <a:ahLst/>
            <a:cxnLst/>
            <a:rect r="r" b="b" t="t" l="l"/>
            <a:pathLst>
              <a:path h="2328862" w="4429125">
                <a:moveTo>
                  <a:pt x="0" y="0"/>
                </a:moveTo>
                <a:lnTo>
                  <a:pt x="4429125" y="0"/>
                </a:lnTo>
                <a:lnTo>
                  <a:pt x="4429125" y="2328862"/>
                </a:lnTo>
                <a:lnTo>
                  <a:pt x="0" y="232886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13074729" y="6275066"/>
            <a:ext cx="4271962" cy="2400300"/>
          </a:xfrm>
          <a:custGeom>
            <a:avLst/>
            <a:gdLst/>
            <a:ahLst/>
            <a:cxnLst/>
            <a:rect r="r" b="b" t="t" l="l"/>
            <a:pathLst>
              <a:path h="2400300" w="4271962">
                <a:moveTo>
                  <a:pt x="0" y="0"/>
                </a:moveTo>
                <a:lnTo>
                  <a:pt x="4271963" y="0"/>
                </a:lnTo>
                <a:lnTo>
                  <a:pt x="4271963" y="2400300"/>
                </a:lnTo>
                <a:lnTo>
                  <a:pt x="0" y="24003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5395418">
            <a:off x="-2011072" y="5480407"/>
            <a:ext cx="7147532" cy="0"/>
          </a:xfrm>
          <a:prstGeom prst="line">
            <a:avLst/>
          </a:prstGeom>
          <a:ln cap="rnd" w="9525">
            <a:solidFill>
              <a:srgbClr val="223E7D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0">
            <a:off x="782224" y="1890891"/>
            <a:ext cx="529328" cy="529328"/>
            <a:chOff x="0" y="0"/>
            <a:chExt cx="705770" cy="70577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00" y="12700"/>
              <a:ext cx="680339" cy="680339"/>
            </a:xfrm>
            <a:custGeom>
              <a:avLst/>
              <a:gdLst/>
              <a:ahLst/>
              <a:cxnLst/>
              <a:rect r="r" b="b" t="t" l="l"/>
              <a:pathLst>
                <a:path h="680339" w="680339">
                  <a:moveTo>
                    <a:pt x="0" y="340233"/>
                  </a:moveTo>
                  <a:cubicBezTo>
                    <a:pt x="0" y="152273"/>
                    <a:pt x="152273" y="0"/>
                    <a:pt x="340233" y="0"/>
                  </a:cubicBezTo>
                  <a:cubicBezTo>
                    <a:pt x="528193" y="0"/>
                    <a:pt x="680339" y="152273"/>
                    <a:pt x="680339" y="340233"/>
                  </a:cubicBezTo>
                  <a:cubicBezTo>
                    <a:pt x="680339" y="528193"/>
                    <a:pt x="528066" y="680339"/>
                    <a:pt x="340233" y="680339"/>
                  </a:cubicBezTo>
                  <a:cubicBezTo>
                    <a:pt x="152400" y="680339"/>
                    <a:pt x="0" y="528066"/>
                    <a:pt x="0" y="340233"/>
                  </a:cubicBezTo>
                  <a:close/>
                </a:path>
              </a:pathLst>
            </a:custGeom>
            <a:solidFill>
              <a:srgbClr val="223E7D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705739" cy="705866"/>
            </a:xfrm>
            <a:custGeom>
              <a:avLst/>
              <a:gdLst/>
              <a:ahLst/>
              <a:cxnLst/>
              <a:rect r="r" b="b" t="t" l="l"/>
              <a:pathLst>
                <a:path h="705866" w="705739">
                  <a:moveTo>
                    <a:pt x="0" y="352933"/>
                  </a:moveTo>
                  <a:cubicBezTo>
                    <a:pt x="0" y="157988"/>
                    <a:pt x="157988" y="0"/>
                    <a:pt x="352933" y="0"/>
                  </a:cubicBezTo>
                  <a:lnTo>
                    <a:pt x="352933" y="12700"/>
                  </a:lnTo>
                  <a:lnTo>
                    <a:pt x="352933" y="0"/>
                  </a:lnTo>
                  <a:cubicBezTo>
                    <a:pt x="547751" y="0"/>
                    <a:pt x="705739" y="157988"/>
                    <a:pt x="705739" y="352933"/>
                  </a:cubicBezTo>
                  <a:lnTo>
                    <a:pt x="693039" y="352933"/>
                  </a:lnTo>
                  <a:lnTo>
                    <a:pt x="705739" y="352933"/>
                  </a:lnTo>
                  <a:cubicBezTo>
                    <a:pt x="705739" y="547878"/>
                    <a:pt x="547751" y="705866"/>
                    <a:pt x="352806" y="705866"/>
                  </a:cubicBezTo>
                  <a:lnTo>
                    <a:pt x="352806" y="693166"/>
                  </a:lnTo>
                  <a:lnTo>
                    <a:pt x="352806" y="705866"/>
                  </a:lnTo>
                  <a:cubicBezTo>
                    <a:pt x="157988" y="705739"/>
                    <a:pt x="0" y="547751"/>
                    <a:pt x="0" y="352933"/>
                  </a:cubicBezTo>
                  <a:lnTo>
                    <a:pt x="12700" y="352933"/>
                  </a:lnTo>
                  <a:lnTo>
                    <a:pt x="25400" y="352933"/>
                  </a:lnTo>
                  <a:lnTo>
                    <a:pt x="12700" y="352933"/>
                  </a:lnTo>
                  <a:lnTo>
                    <a:pt x="0" y="352933"/>
                  </a:lnTo>
                  <a:moveTo>
                    <a:pt x="25400" y="352933"/>
                  </a:moveTo>
                  <a:cubicBezTo>
                    <a:pt x="25400" y="359918"/>
                    <a:pt x="19685" y="365633"/>
                    <a:pt x="12700" y="365633"/>
                  </a:cubicBezTo>
                  <a:cubicBezTo>
                    <a:pt x="5715" y="365633"/>
                    <a:pt x="0" y="359918"/>
                    <a:pt x="0" y="352933"/>
                  </a:cubicBezTo>
                  <a:cubicBezTo>
                    <a:pt x="0" y="345948"/>
                    <a:pt x="5715" y="340233"/>
                    <a:pt x="12700" y="340233"/>
                  </a:cubicBezTo>
                  <a:cubicBezTo>
                    <a:pt x="19685" y="340233"/>
                    <a:pt x="25400" y="345948"/>
                    <a:pt x="25400" y="352933"/>
                  </a:cubicBezTo>
                  <a:cubicBezTo>
                    <a:pt x="25400" y="533781"/>
                    <a:pt x="171958" y="680339"/>
                    <a:pt x="352933" y="680339"/>
                  </a:cubicBezTo>
                  <a:cubicBezTo>
                    <a:pt x="533908" y="680339"/>
                    <a:pt x="680339" y="533781"/>
                    <a:pt x="680339" y="352933"/>
                  </a:cubicBezTo>
                  <a:cubicBezTo>
                    <a:pt x="680339" y="172085"/>
                    <a:pt x="533781" y="25400"/>
                    <a:pt x="352933" y="25400"/>
                  </a:cubicBezTo>
                  <a:lnTo>
                    <a:pt x="352933" y="12700"/>
                  </a:lnTo>
                  <a:lnTo>
                    <a:pt x="352933" y="25400"/>
                  </a:lnTo>
                  <a:cubicBezTo>
                    <a:pt x="171958" y="25400"/>
                    <a:pt x="25400" y="171958"/>
                    <a:pt x="25400" y="352933"/>
                  </a:cubicBezTo>
                  <a:close/>
                </a:path>
              </a:pathLst>
            </a:custGeom>
            <a:solidFill>
              <a:srgbClr val="162B5A"/>
            </a:solidFill>
          </p:spPr>
        </p:sp>
      </p:grpSp>
      <p:sp>
        <p:nvSpPr>
          <p:cNvPr name="AutoShape 6" id="6"/>
          <p:cNvSpPr/>
          <p:nvPr/>
        </p:nvSpPr>
        <p:spPr>
          <a:xfrm rot="13376">
            <a:off x="-35788" y="1640307"/>
            <a:ext cx="18359576" cy="0"/>
          </a:xfrm>
          <a:prstGeom prst="line">
            <a:avLst/>
          </a:prstGeom>
          <a:ln cap="rnd" w="38100">
            <a:solidFill>
              <a:srgbClr val="223E7D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7" id="7"/>
          <p:cNvGrpSpPr/>
          <p:nvPr/>
        </p:nvGrpSpPr>
        <p:grpSpPr>
          <a:xfrm rot="0">
            <a:off x="-9525" y="9254277"/>
            <a:ext cx="18307050" cy="1042248"/>
            <a:chOff x="0" y="0"/>
            <a:chExt cx="24409400" cy="138966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12700" y="12700"/>
              <a:ext cx="24384000" cy="1364234"/>
            </a:xfrm>
            <a:custGeom>
              <a:avLst/>
              <a:gdLst/>
              <a:ahLst/>
              <a:cxnLst/>
              <a:rect r="r" b="b" t="t" l="l"/>
              <a:pathLst>
                <a:path h="1364234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1364234"/>
                  </a:lnTo>
                  <a:lnTo>
                    <a:pt x="0" y="136423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4409400" cy="1389634"/>
            </a:xfrm>
            <a:custGeom>
              <a:avLst/>
              <a:gdLst/>
              <a:ahLst/>
              <a:cxnLst/>
              <a:rect r="r" b="b" t="t" l="l"/>
              <a:pathLst>
                <a:path h="1389634" w="24409400">
                  <a:moveTo>
                    <a:pt x="12700" y="0"/>
                  </a:moveTo>
                  <a:lnTo>
                    <a:pt x="24396700" y="0"/>
                  </a:lnTo>
                  <a:cubicBezTo>
                    <a:pt x="24403686" y="0"/>
                    <a:pt x="24409400" y="5715"/>
                    <a:pt x="24409400" y="12700"/>
                  </a:cubicBezTo>
                  <a:lnTo>
                    <a:pt x="24409400" y="1376934"/>
                  </a:lnTo>
                  <a:cubicBezTo>
                    <a:pt x="24409400" y="1383919"/>
                    <a:pt x="24403686" y="1389634"/>
                    <a:pt x="24396700" y="1389634"/>
                  </a:cubicBezTo>
                  <a:lnTo>
                    <a:pt x="12700" y="1389634"/>
                  </a:lnTo>
                  <a:cubicBezTo>
                    <a:pt x="5715" y="1389634"/>
                    <a:pt x="0" y="1383919"/>
                    <a:pt x="0" y="1376934"/>
                  </a:cubicBezTo>
                  <a:lnTo>
                    <a:pt x="0" y="12700"/>
                  </a:lnTo>
                  <a:cubicBezTo>
                    <a:pt x="0" y="5715"/>
                    <a:pt x="5715" y="0"/>
                    <a:pt x="12700" y="0"/>
                  </a:cubicBezTo>
                  <a:moveTo>
                    <a:pt x="12700" y="25400"/>
                  </a:moveTo>
                  <a:lnTo>
                    <a:pt x="12700" y="12700"/>
                  </a:lnTo>
                  <a:lnTo>
                    <a:pt x="25400" y="12700"/>
                  </a:lnTo>
                  <a:lnTo>
                    <a:pt x="25400" y="1376934"/>
                  </a:lnTo>
                  <a:lnTo>
                    <a:pt x="12700" y="1376934"/>
                  </a:lnTo>
                  <a:lnTo>
                    <a:pt x="12700" y="1364234"/>
                  </a:lnTo>
                  <a:lnTo>
                    <a:pt x="24396700" y="1364234"/>
                  </a:lnTo>
                  <a:lnTo>
                    <a:pt x="24396700" y="1376934"/>
                  </a:lnTo>
                  <a:lnTo>
                    <a:pt x="24384000" y="1376934"/>
                  </a:lnTo>
                  <a:lnTo>
                    <a:pt x="24384000" y="12700"/>
                  </a:lnTo>
                  <a:lnTo>
                    <a:pt x="24396700" y="12700"/>
                  </a:lnTo>
                  <a:lnTo>
                    <a:pt x="24396700" y="25400"/>
                  </a:lnTo>
                  <a:lnTo>
                    <a:pt x="12700" y="25400"/>
                  </a:lnTo>
                  <a:close/>
                </a:path>
              </a:pathLst>
            </a:custGeom>
            <a:solidFill>
              <a:srgbClr val="162B5A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-9525" y="9254277"/>
            <a:ext cx="18307050" cy="1042248"/>
            <a:chOff x="0" y="0"/>
            <a:chExt cx="24409400" cy="138966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12700" y="12700"/>
              <a:ext cx="24384000" cy="1364234"/>
            </a:xfrm>
            <a:custGeom>
              <a:avLst/>
              <a:gdLst/>
              <a:ahLst/>
              <a:cxnLst/>
              <a:rect r="r" b="b" t="t" l="l"/>
              <a:pathLst>
                <a:path h="1364234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1364234"/>
                  </a:lnTo>
                  <a:lnTo>
                    <a:pt x="0" y="1364234"/>
                  </a:lnTo>
                  <a:close/>
                </a:path>
              </a:pathLst>
            </a:custGeom>
            <a:solidFill>
              <a:srgbClr val="B2D6FE">
                <a:alpha val="7843"/>
              </a:srgbClr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4409400" cy="1389634"/>
            </a:xfrm>
            <a:custGeom>
              <a:avLst/>
              <a:gdLst/>
              <a:ahLst/>
              <a:cxnLst/>
              <a:rect r="r" b="b" t="t" l="l"/>
              <a:pathLst>
                <a:path h="1389634" w="24409400">
                  <a:moveTo>
                    <a:pt x="12700" y="0"/>
                  </a:moveTo>
                  <a:lnTo>
                    <a:pt x="24396700" y="0"/>
                  </a:lnTo>
                  <a:cubicBezTo>
                    <a:pt x="24403686" y="0"/>
                    <a:pt x="24409400" y="5715"/>
                    <a:pt x="24409400" y="12700"/>
                  </a:cubicBezTo>
                  <a:lnTo>
                    <a:pt x="24409400" y="1376934"/>
                  </a:lnTo>
                  <a:cubicBezTo>
                    <a:pt x="24409400" y="1383919"/>
                    <a:pt x="24403686" y="1389634"/>
                    <a:pt x="24396700" y="1389634"/>
                  </a:cubicBezTo>
                  <a:lnTo>
                    <a:pt x="12700" y="1389634"/>
                  </a:lnTo>
                  <a:cubicBezTo>
                    <a:pt x="5715" y="1389634"/>
                    <a:pt x="0" y="1383919"/>
                    <a:pt x="0" y="1376934"/>
                  </a:cubicBezTo>
                  <a:lnTo>
                    <a:pt x="0" y="12700"/>
                  </a:lnTo>
                  <a:cubicBezTo>
                    <a:pt x="0" y="5715"/>
                    <a:pt x="5715" y="0"/>
                    <a:pt x="12700" y="0"/>
                  </a:cubicBezTo>
                  <a:moveTo>
                    <a:pt x="12700" y="25400"/>
                  </a:moveTo>
                  <a:lnTo>
                    <a:pt x="12700" y="12700"/>
                  </a:lnTo>
                  <a:lnTo>
                    <a:pt x="25400" y="12700"/>
                  </a:lnTo>
                  <a:lnTo>
                    <a:pt x="25400" y="1376934"/>
                  </a:lnTo>
                  <a:lnTo>
                    <a:pt x="12700" y="1376934"/>
                  </a:lnTo>
                  <a:lnTo>
                    <a:pt x="12700" y="1364234"/>
                  </a:lnTo>
                  <a:lnTo>
                    <a:pt x="24396700" y="1364234"/>
                  </a:lnTo>
                  <a:lnTo>
                    <a:pt x="24396700" y="1376934"/>
                  </a:lnTo>
                  <a:lnTo>
                    <a:pt x="24384000" y="1376934"/>
                  </a:lnTo>
                  <a:lnTo>
                    <a:pt x="24384000" y="12700"/>
                  </a:lnTo>
                  <a:lnTo>
                    <a:pt x="24396700" y="12700"/>
                  </a:lnTo>
                  <a:lnTo>
                    <a:pt x="24396700" y="25400"/>
                  </a:lnTo>
                  <a:lnTo>
                    <a:pt x="12700" y="25400"/>
                  </a:lnTo>
                  <a:close/>
                </a:path>
              </a:pathLst>
            </a:custGeom>
            <a:solidFill>
              <a:srgbClr val="162B5A"/>
            </a:solid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1162302" y="9469917"/>
            <a:ext cx="3931920" cy="4467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160"/>
              </a:lnSpc>
            </a:pPr>
            <a:r>
              <a:rPr lang="en-US" sz="1800" spc="-71">
                <a:solidFill>
                  <a:srgbClr val="223E7D"/>
                </a:solidFill>
                <a:latin typeface="Open Sans"/>
              </a:rPr>
              <a:t>10/2/2023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6556968" y="9493866"/>
            <a:ext cx="568730" cy="4467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160"/>
              </a:lnSpc>
            </a:pPr>
            <a:r>
              <a:rPr lang="en-US" sz="1800" spc="-71">
                <a:solidFill>
                  <a:srgbClr val="223E7D"/>
                </a:solidFill>
                <a:latin typeface="Open Sans"/>
              </a:rPr>
              <a:t>‹#›</a:t>
            </a:r>
          </a:p>
        </p:txBody>
      </p:sp>
      <p:sp>
        <p:nvSpPr>
          <p:cNvPr name="AutoShape 15" id="15"/>
          <p:cNvSpPr/>
          <p:nvPr/>
        </p:nvSpPr>
        <p:spPr>
          <a:xfrm rot="5363">
            <a:off x="-14299" y="9254277"/>
            <a:ext cx="18316597" cy="0"/>
          </a:xfrm>
          <a:prstGeom prst="line">
            <a:avLst/>
          </a:prstGeom>
          <a:ln cap="rnd" w="19050">
            <a:solidFill>
              <a:srgbClr val="223E7D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6" id="16"/>
          <p:cNvSpPr/>
          <p:nvPr/>
        </p:nvSpPr>
        <p:spPr>
          <a:xfrm flipH="false" flipV="false" rot="0">
            <a:off x="14063928" y="9515853"/>
            <a:ext cx="2286000" cy="457200"/>
          </a:xfrm>
          <a:custGeom>
            <a:avLst/>
            <a:gdLst/>
            <a:ahLst/>
            <a:cxnLst/>
            <a:rect r="r" b="b" t="t" l="l"/>
            <a:pathLst>
              <a:path h="457200" w="2286000">
                <a:moveTo>
                  <a:pt x="0" y="0"/>
                </a:moveTo>
                <a:lnTo>
                  <a:pt x="2286000" y="0"/>
                </a:lnTo>
                <a:lnTo>
                  <a:pt x="2286000" y="457200"/>
                </a:lnTo>
                <a:lnTo>
                  <a:pt x="0" y="457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559032" y="-553161"/>
            <a:ext cx="17484942" cy="20147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776"/>
              </a:lnSpc>
            </a:pPr>
            <a:r>
              <a:rPr lang="en-US" sz="7200">
                <a:solidFill>
                  <a:srgbClr val="1E2124"/>
                </a:solidFill>
                <a:latin typeface="Arimo Bold"/>
              </a:rPr>
              <a:t>The So What??  Unprecedented Organic Growth</a:t>
            </a:r>
          </a:p>
        </p:txBody>
      </p:sp>
      <p:sp>
        <p:nvSpPr>
          <p:cNvPr name="Freeform 18" id="18"/>
          <p:cNvSpPr/>
          <p:nvPr/>
        </p:nvSpPr>
        <p:spPr>
          <a:xfrm flipH="false" flipV="false" rot="0">
            <a:off x="518328" y="1462245"/>
            <a:ext cx="12114831" cy="8951086"/>
          </a:xfrm>
          <a:custGeom>
            <a:avLst/>
            <a:gdLst/>
            <a:ahLst/>
            <a:cxnLst/>
            <a:rect r="r" b="b" t="t" l="l"/>
            <a:pathLst>
              <a:path h="8951086" w="12114831">
                <a:moveTo>
                  <a:pt x="0" y="0"/>
                </a:moveTo>
                <a:lnTo>
                  <a:pt x="12114831" y="0"/>
                </a:lnTo>
                <a:lnTo>
                  <a:pt x="12114831" y="8951086"/>
                </a:lnTo>
                <a:lnTo>
                  <a:pt x="0" y="895108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12944985" y="2671111"/>
            <a:ext cx="5098989" cy="25495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240"/>
              </a:lnSpc>
            </a:pPr>
            <a:r>
              <a:rPr lang="en-US" sz="2700" spc="-107">
                <a:solidFill>
                  <a:srgbClr val="1E2124"/>
                </a:solidFill>
                <a:latin typeface="Open Sans"/>
              </a:rPr>
              <a:t>Add markers for</a:t>
            </a:r>
          </a:p>
          <a:p>
            <a:pPr algn="l">
              <a:lnSpc>
                <a:spcPts val="3240"/>
              </a:lnSpc>
            </a:pPr>
            <a:r>
              <a:rPr lang="en-US" sz="2700" spc="-107">
                <a:solidFill>
                  <a:srgbClr val="1E2124"/>
                </a:solidFill>
                <a:latin typeface="Open Sans"/>
              </a:rPr>
              <a:t>- Acquired by Kian Capital (10/21)</a:t>
            </a:r>
          </a:p>
          <a:p>
            <a:pPr algn="l">
              <a:lnSpc>
                <a:spcPts val="3240"/>
              </a:lnSpc>
            </a:pPr>
            <a:r>
              <a:rPr lang="en-US" sz="2700" spc="-107">
                <a:solidFill>
                  <a:srgbClr val="1E2124"/>
                </a:solidFill>
                <a:latin typeface="Open Sans"/>
              </a:rPr>
              <a:t>- CEO &amp; CFO Join (3/22)</a:t>
            </a:r>
          </a:p>
          <a:p>
            <a:pPr algn="l">
              <a:lnSpc>
                <a:spcPts val="3240"/>
              </a:lnSpc>
            </a:pPr>
            <a:r>
              <a:rPr lang="en-US" sz="2700" spc="-107">
                <a:solidFill>
                  <a:srgbClr val="1E2124"/>
                </a:solidFill>
                <a:latin typeface="Open Sans"/>
              </a:rPr>
              <a:t>- VP of Digital join (8/22)</a:t>
            </a:r>
          </a:p>
          <a:p>
            <a:pPr algn="l">
              <a:lnSpc>
                <a:spcPts val="3240"/>
              </a:lnSpc>
            </a:pPr>
            <a:r>
              <a:rPr lang="en-US" sz="2700" spc="-107">
                <a:solidFill>
                  <a:srgbClr val="1E2124"/>
                </a:solidFill>
                <a:latin typeface="Open Sans"/>
              </a:rPr>
              <a:t>- VP of Sales join (6/23)</a:t>
            </a:r>
          </a:p>
          <a:p>
            <a:pPr algn="l">
              <a:lnSpc>
                <a:spcPts val="3240"/>
              </a:lnSpc>
            </a:pP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5395418">
            <a:off x="-2011072" y="5480407"/>
            <a:ext cx="7147532" cy="0"/>
          </a:xfrm>
          <a:prstGeom prst="line">
            <a:avLst/>
          </a:prstGeom>
          <a:ln cap="rnd" w="9525">
            <a:solidFill>
              <a:srgbClr val="223E7D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0">
            <a:off x="782224" y="1890891"/>
            <a:ext cx="529328" cy="529328"/>
            <a:chOff x="0" y="0"/>
            <a:chExt cx="705770" cy="70577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2700" y="12700"/>
              <a:ext cx="680339" cy="680339"/>
            </a:xfrm>
            <a:custGeom>
              <a:avLst/>
              <a:gdLst/>
              <a:ahLst/>
              <a:cxnLst/>
              <a:rect r="r" b="b" t="t" l="l"/>
              <a:pathLst>
                <a:path h="680339" w="680339">
                  <a:moveTo>
                    <a:pt x="0" y="340233"/>
                  </a:moveTo>
                  <a:cubicBezTo>
                    <a:pt x="0" y="152273"/>
                    <a:pt x="152273" y="0"/>
                    <a:pt x="340233" y="0"/>
                  </a:cubicBezTo>
                  <a:cubicBezTo>
                    <a:pt x="528193" y="0"/>
                    <a:pt x="680339" y="152273"/>
                    <a:pt x="680339" y="340233"/>
                  </a:cubicBezTo>
                  <a:cubicBezTo>
                    <a:pt x="680339" y="528193"/>
                    <a:pt x="528066" y="680339"/>
                    <a:pt x="340233" y="680339"/>
                  </a:cubicBezTo>
                  <a:cubicBezTo>
                    <a:pt x="152400" y="680339"/>
                    <a:pt x="0" y="528066"/>
                    <a:pt x="0" y="340233"/>
                  </a:cubicBezTo>
                  <a:close/>
                </a:path>
              </a:pathLst>
            </a:custGeom>
            <a:solidFill>
              <a:srgbClr val="223E7D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705739" cy="705866"/>
            </a:xfrm>
            <a:custGeom>
              <a:avLst/>
              <a:gdLst/>
              <a:ahLst/>
              <a:cxnLst/>
              <a:rect r="r" b="b" t="t" l="l"/>
              <a:pathLst>
                <a:path h="705866" w="705739">
                  <a:moveTo>
                    <a:pt x="0" y="352933"/>
                  </a:moveTo>
                  <a:cubicBezTo>
                    <a:pt x="0" y="157988"/>
                    <a:pt x="157988" y="0"/>
                    <a:pt x="352933" y="0"/>
                  </a:cubicBezTo>
                  <a:lnTo>
                    <a:pt x="352933" y="12700"/>
                  </a:lnTo>
                  <a:lnTo>
                    <a:pt x="352933" y="0"/>
                  </a:lnTo>
                  <a:cubicBezTo>
                    <a:pt x="547751" y="0"/>
                    <a:pt x="705739" y="157988"/>
                    <a:pt x="705739" y="352933"/>
                  </a:cubicBezTo>
                  <a:lnTo>
                    <a:pt x="693039" y="352933"/>
                  </a:lnTo>
                  <a:lnTo>
                    <a:pt x="705739" y="352933"/>
                  </a:lnTo>
                  <a:cubicBezTo>
                    <a:pt x="705739" y="547878"/>
                    <a:pt x="547751" y="705866"/>
                    <a:pt x="352806" y="705866"/>
                  </a:cubicBezTo>
                  <a:lnTo>
                    <a:pt x="352806" y="693166"/>
                  </a:lnTo>
                  <a:lnTo>
                    <a:pt x="352806" y="705866"/>
                  </a:lnTo>
                  <a:cubicBezTo>
                    <a:pt x="157988" y="705739"/>
                    <a:pt x="0" y="547751"/>
                    <a:pt x="0" y="352933"/>
                  </a:cubicBezTo>
                  <a:lnTo>
                    <a:pt x="12700" y="352933"/>
                  </a:lnTo>
                  <a:lnTo>
                    <a:pt x="25400" y="352933"/>
                  </a:lnTo>
                  <a:lnTo>
                    <a:pt x="12700" y="352933"/>
                  </a:lnTo>
                  <a:lnTo>
                    <a:pt x="0" y="352933"/>
                  </a:lnTo>
                  <a:moveTo>
                    <a:pt x="25400" y="352933"/>
                  </a:moveTo>
                  <a:cubicBezTo>
                    <a:pt x="25400" y="359918"/>
                    <a:pt x="19685" y="365633"/>
                    <a:pt x="12700" y="365633"/>
                  </a:cubicBezTo>
                  <a:cubicBezTo>
                    <a:pt x="5715" y="365633"/>
                    <a:pt x="0" y="359918"/>
                    <a:pt x="0" y="352933"/>
                  </a:cubicBezTo>
                  <a:cubicBezTo>
                    <a:pt x="0" y="345948"/>
                    <a:pt x="5715" y="340233"/>
                    <a:pt x="12700" y="340233"/>
                  </a:cubicBezTo>
                  <a:cubicBezTo>
                    <a:pt x="19685" y="340233"/>
                    <a:pt x="25400" y="345948"/>
                    <a:pt x="25400" y="352933"/>
                  </a:cubicBezTo>
                  <a:cubicBezTo>
                    <a:pt x="25400" y="533781"/>
                    <a:pt x="171958" y="680339"/>
                    <a:pt x="352933" y="680339"/>
                  </a:cubicBezTo>
                  <a:cubicBezTo>
                    <a:pt x="533908" y="680339"/>
                    <a:pt x="680339" y="533781"/>
                    <a:pt x="680339" y="352933"/>
                  </a:cubicBezTo>
                  <a:cubicBezTo>
                    <a:pt x="680339" y="172085"/>
                    <a:pt x="533781" y="25400"/>
                    <a:pt x="352933" y="25400"/>
                  </a:cubicBezTo>
                  <a:lnTo>
                    <a:pt x="352933" y="12700"/>
                  </a:lnTo>
                  <a:lnTo>
                    <a:pt x="352933" y="25400"/>
                  </a:lnTo>
                  <a:cubicBezTo>
                    <a:pt x="171958" y="25400"/>
                    <a:pt x="25400" y="171958"/>
                    <a:pt x="25400" y="352933"/>
                  </a:cubicBezTo>
                  <a:close/>
                </a:path>
              </a:pathLst>
            </a:custGeom>
            <a:solidFill>
              <a:srgbClr val="162B5A"/>
            </a:solidFill>
          </p:spPr>
        </p:sp>
      </p:grpSp>
      <p:sp>
        <p:nvSpPr>
          <p:cNvPr name="AutoShape 6" id="6"/>
          <p:cNvSpPr/>
          <p:nvPr/>
        </p:nvSpPr>
        <p:spPr>
          <a:xfrm rot="13376">
            <a:off x="-35788" y="1640307"/>
            <a:ext cx="18359576" cy="0"/>
          </a:xfrm>
          <a:prstGeom prst="line">
            <a:avLst/>
          </a:prstGeom>
          <a:ln cap="rnd" w="38100">
            <a:solidFill>
              <a:srgbClr val="223E7D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7" id="7"/>
          <p:cNvGrpSpPr/>
          <p:nvPr/>
        </p:nvGrpSpPr>
        <p:grpSpPr>
          <a:xfrm rot="0">
            <a:off x="-9525" y="9254277"/>
            <a:ext cx="18307050" cy="1042248"/>
            <a:chOff x="0" y="0"/>
            <a:chExt cx="24409400" cy="138966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12700" y="12700"/>
              <a:ext cx="24384000" cy="1364234"/>
            </a:xfrm>
            <a:custGeom>
              <a:avLst/>
              <a:gdLst/>
              <a:ahLst/>
              <a:cxnLst/>
              <a:rect r="r" b="b" t="t" l="l"/>
              <a:pathLst>
                <a:path h="1364234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1364234"/>
                  </a:lnTo>
                  <a:lnTo>
                    <a:pt x="0" y="136423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4409400" cy="1389634"/>
            </a:xfrm>
            <a:custGeom>
              <a:avLst/>
              <a:gdLst/>
              <a:ahLst/>
              <a:cxnLst/>
              <a:rect r="r" b="b" t="t" l="l"/>
              <a:pathLst>
                <a:path h="1389634" w="24409400">
                  <a:moveTo>
                    <a:pt x="12700" y="0"/>
                  </a:moveTo>
                  <a:lnTo>
                    <a:pt x="24396700" y="0"/>
                  </a:lnTo>
                  <a:cubicBezTo>
                    <a:pt x="24403686" y="0"/>
                    <a:pt x="24409400" y="5715"/>
                    <a:pt x="24409400" y="12700"/>
                  </a:cubicBezTo>
                  <a:lnTo>
                    <a:pt x="24409400" y="1376934"/>
                  </a:lnTo>
                  <a:cubicBezTo>
                    <a:pt x="24409400" y="1383919"/>
                    <a:pt x="24403686" y="1389634"/>
                    <a:pt x="24396700" y="1389634"/>
                  </a:cubicBezTo>
                  <a:lnTo>
                    <a:pt x="12700" y="1389634"/>
                  </a:lnTo>
                  <a:cubicBezTo>
                    <a:pt x="5715" y="1389634"/>
                    <a:pt x="0" y="1383919"/>
                    <a:pt x="0" y="1376934"/>
                  </a:cubicBezTo>
                  <a:lnTo>
                    <a:pt x="0" y="12700"/>
                  </a:lnTo>
                  <a:cubicBezTo>
                    <a:pt x="0" y="5715"/>
                    <a:pt x="5715" y="0"/>
                    <a:pt x="12700" y="0"/>
                  </a:cubicBezTo>
                  <a:moveTo>
                    <a:pt x="12700" y="25400"/>
                  </a:moveTo>
                  <a:lnTo>
                    <a:pt x="12700" y="12700"/>
                  </a:lnTo>
                  <a:lnTo>
                    <a:pt x="25400" y="12700"/>
                  </a:lnTo>
                  <a:lnTo>
                    <a:pt x="25400" y="1376934"/>
                  </a:lnTo>
                  <a:lnTo>
                    <a:pt x="12700" y="1376934"/>
                  </a:lnTo>
                  <a:lnTo>
                    <a:pt x="12700" y="1364234"/>
                  </a:lnTo>
                  <a:lnTo>
                    <a:pt x="24396700" y="1364234"/>
                  </a:lnTo>
                  <a:lnTo>
                    <a:pt x="24396700" y="1376934"/>
                  </a:lnTo>
                  <a:lnTo>
                    <a:pt x="24384000" y="1376934"/>
                  </a:lnTo>
                  <a:lnTo>
                    <a:pt x="24384000" y="12700"/>
                  </a:lnTo>
                  <a:lnTo>
                    <a:pt x="24396700" y="12700"/>
                  </a:lnTo>
                  <a:lnTo>
                    <a:pt x="24396700" y="25400"/>
                  </a:lnTo>
                  <a:lnTo>
                    <a:pt x="12700" y="25400"/>
                  </a:lnTo>
                  <a:close/>
                </a:path>
              </a:pathLst>
            </a:custGeom>
            <a:solidFill>
              <a:srgbClr val="162B5A"/>
            </a:solidFill>
          </p:spPr>
        </p:sp>
      </p:grpSp>
      <p:grpSp>
        <p:nvGrpSpPr>
          <p:cNvPr name="Group 10" id="10"/>
          <p:cNvGrpSpPr/>
          <p:nvPr/>
        </p:nvGrpSpPr>
        <p:grpSpPr>
          <a:xfrm rot="0">
            <a:off x="-9525" y="9254277"/>
            <a:ext cx="18307050" cy="1042248"/>
            <a:chOff x="0" y="0"/>
            <a:chExt cx="24409400" cy="138966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12700" y="12700"/>
              <a:ext cx="24384000" cy="1364234"/>
            </a:xfrm>
            <a:custGeom>
              <a:avLst/>
              <a:gdLst/>
              <a:ahLst/>
              <a:cxnLst/>
              <a:rect r="r" b="b" t="t" l="l"/>
              <a:pathLst>
                <a:path h="1364234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1364234"/>
                  </a:lnTo>
                  <a:lnTo>
                    <a:pt x="0" y="1364234"/>
                  </a:lnTo>
                  <a:close/>
                </a:path>
              </a:pathLst>
            </a:custGeom>
            <a:solidFill>
              <a:srgbClr val="B2D6FE">
                <a:alpha val="7843"/>
              </a:srgbClr>
            </a:solid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4409400" cy="1389634"/>
            </a:xfrm>
            <a:custGeom>
              <a:avLst/>
              <a:gdLst/>
              <a:ahLst/>
              <a:cxnLst/>
              <a:rect r="r" b="b" t="t" l="l"/>
              <a:pathLst>
                <a:path h="1389634" w="24409400">
                  <a:moveTo>
                    <a:pt x="12700" y="0"/>
                  </a:moveTo>
                  <a:lnTo>
                    <a:pt x="24396700" y="0"/>
                  </a:lnTo>
                  <a:cubicBezTo>
                    <a:pt x="24403686" y="0"/>
                    <a:pt x="24409400" y="5715"/>
                    <a:pt x="24409400" y="12700"/>
                  </a:cubicBezTo>
                  <a:lnTo>
                    <a:pt x="24409400" y="1376934"/>
                  </a:lnTo>
                  <a:cubicBezTo>
                    <a:pt x="24409400" y="1383919"/>
                    <a:pt x="24403686" y="1389634"/>
                    <a:pt x="24396700" y="1389634"/>
                  </a:cubicBezTo>
                  <a:lnTo>
                    <a:pt x="12700" y="1389634"/>
                  </a:lnTo>
                  <a:cubicBezTo>
                    <a:pt x="5715" y="1389634"/>
                    <a:pt x="0" y="1383919"/>
                    <a:pt x="0" y="1376934"/>
                  </a:cubicBezTo>
                  <a:lnTo>
                    <a:pt x="0" y="12700"/>
                  </a:lnTo>
                  <a:cubicBezTo>
                    <a:pt x="0" y="5715"/>
                    <a:pt x="5715" y="0"/>
                    <a:pt x="12700" y="0"/>
                  </a:cubicBezTo>
                  <a:moveTo>
                    <a:pt x="12700" y="25400"/>
                  </a:moveTo>
                  <a:lnTo>
                    <a:pt x="12700" y="12700"/>
                  </a:lnTo>
                  <a:lnTo>
                    <a:pt x="25400" y="12700"/>
                  </a:lnTo>
                  <a:lnTo>
                    <a:pt x="25400" y="1376934"/>
                  </a:lnTo>
                  <a:lnTo>
                    <a:pt x="12700" y="1376934"/>
                  </a:lnTo>
                  <a:lnTo>
                    <a:pt x="12700" y="1364234"/>
                  </a:lnTo>
                  <a:lnTo>
                    <a:pt x="24396700" y="1364234"/>
                  </a:lnTo>
                  <a:lnTo>
                    <a:pt x="24396700" y="1376934"/>
                  </a:lnTo>
                  <a:lnTo>
                    <a:pt x="24384000" y="1376934"/>
                  </a:lnTo>
                  <a:lnTo>
                    <a:pt x="24384000" y="12700"/>
                  </a:lnTo>
                  <a:lnTo>
                    <a:pt x="24396700" y="12700"/>
                  </a:lnTo>
                  <a:lnTo>
                    <a:pt x="24396700" y="25400"/>
                  </a:lnTo>
                  <a:lnTo>
                    <a:pt x="12700" y="25400"/>
                  </a:lnTo>
                  <a:close/>
                </a:path>
              </a:pathLst>
            </a:custGeom>
            <a:solidFill>
              <a:srgbClr val="162B5A"/>
            </a:solidFill>
          </p:spPr>
        </p:sp>
      </p:grpSp>
      <p:sp>
        <p:nvSpPr>
          <p:cNvPr name="TextBox 13" id="13"/>
          <p:cNvSpPr txBox="true"/>
          <p:nvPr/>
        </p:nvSpPr>
        <p:spPr>
          <a:xfrm rot="0">
            <a:off x="1162302" y="9469917"/>
            <a:ext cx="3931920" cy="4467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160"/>
              </a:lnSpc>
            </a:pPr>
            <a:r>
              <a:rPr lang="en-US" sz="1800" spc="-71">
                <a:solidFill>
                  <a:srgbClr val="223E7D"/>
                </a:solidFill>
                <a:latin typeface="Open Sans"/>
              </a:rPr>
              <a:t>10/2/2023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6556968" y="9493866"/>
            <a:ext cx="568730" cy="4467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160"/>
              </a:lnSpc>
            </a:pPr>
            <a:r>
              <a:rPr lang="en-US" sz="1800" spc="-71">
                <a:solidFill>
                  <a:srgbClr val="223E7D"/>
                </a:solidFill>
                <a:latin typeface="Open Sans"/>
              </a:rPr>
              <a:t>‹#›</a:t>
            </a:r>
          </a:p>
        </p:txBody>
      </p:sp>
      <p:sp>
        <p:nvSpPr>
          <p:cNvPr name="AutoShape 15" id="15"/>
          <p:cNvSpPr/>
          <p:nvPr/>
        </p:nvSpPr>
        <p:spPr>
          <a:xfrm rot="5363">
            <a:off x="-14299" y="9254277"/>
            <a:ext cx="18316597" cy="0"/>
          </a:xfrm>
          <a:prstGeom prst="line">
            <a:avLst/>
          </a:prstGeom>
          <a:ln cap="rnd" w="19050">
            <a:solidFill>
              <a:srgbClr val="223E7D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6" id="16"/>
          <p:cNvSpPr/>
          <p:nvPr/>
        </p:nvSpPr>
        <p:spPr>
          <a:xfrm flipH="false" flipV="false" rot="0">
            <a:off x="14063928" y="9515853"/>
            <a:ext cx="2286000" cy="457200"/>
          </a:xfrm>
          <a:custGeom>
            <a:avLst/>
            <a:gdLst/>
            <a:ahLst/>
            <a:cxnLst/>
            <a:rect r="r" b="b" t="t" l="l"/>
            <a:pathLst>
              <a:path h="457200" w="2286000">
                <a:moveTo>
                  <a:pt x="0" y="0"/>
                </a:moveTo>
                <a:lnTo>
                  <a:pt x="2286000" y="0"/>
                </a:lnTo>
                <a:lnTo>
                  <a:pt x="2286000" y="457200"/>
                </a:lnTo>
                <a:lnTo>
                  <a:pt x="0" y="457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559032" y="347056"/>
            <a:ext cx="17484942" cy="11145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776"/>
              </a:lnSpc>
            </a:pPr>
            <a:r>
              <a:rPr lang="en-US" sz="7200">
                <a:solidFill>
                  <a:srgbClr val="1E2124"/>
                </a:solidFill>
                <a:latin typeface="Arimo Bold"/>
              </a:rPr>
              <a:t>Areas for Continued Growth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914802" y="1928552"/>
            <a:ext cx="15598517" cy="70672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51510" indent="-325755" lvl="1">
              <a:lnSpc>
                <a:spcPts val="3888"/>
              </a:lnSpc>
              <a:buFont typeface="Arial"/>
              <a:buChar char="•"/>
            </a:pPr>
            <a:r>
              <a:rPr lang="en-US" sz="3600">
                <a:solidFill>
                  <a:srgbClr val="1E2124"/>
                </a:solidFill>
                <a:latin typeface="Arial"/>
              </a:rPr>
              <a:t>Trade-Up Existing Customers from 1x to multi-year Subscription</a:t>
            </a:r>
          </a:p>
          <a:p>
            <a:pPr algn="l" marL="651510" indent="-325755" lvl="1">
              <a:lnSpc>
                <a:spcPts val="3888"/>
              </a:lnSpc>
              <a:buFont typeface="Arial"/>
              <a:buChar char="•"/>
            </a:pPr>
            <a:r>
              <a:rPr lang="en-US" sz="3600">
                <a:solidFill>
                  <a:srgbClr val="1E2124"/>
                </a:solidFill>
                <a:latin typeface="Arial"/>
              </a:rPr>
              <a:t>Continue to Scale Outbound Sales Team- Drive New Business/Prospects</a:t>
            </a:r>
          </a:p>
          <a:p>
            <a:pPr algn="l" marL="651510" indent="-325755" lvl="1">
              <a:lnSpc>
                <a:spcPts val="3888"/>
              </a:lnSpc>
              <a:buFont typeface="Arial"/>
              <a:buChar char="•"/>
            </a:pPr>
            <a:r>
              <a:rPr lang="en-US" sz="3600">
                <a:solidFill>
                  <a:srgbClr val="1E2124"/>
                </a:solidFill>
                <a:latin typeface="Arial"/>
              </a:rPr>
              <a:t>Improve Features &amp; Benefits of B2B Customer Portal</a:t>
            </a:r>
          </a:p>
          <a:p>
            <a:pPr algn="l" marL="1228725" indent="-409575" lvl="2">
              <a:lnSpc>
                <a:spcPts val="3240"/>
              </a:lnSpc>
              <a:buFont typeface="Arial"/>
              <a:buChar char="⚬"/>
            </a:pPr>
            <a:r>
              <a:rPr lang="en-US" sz="3000">
                <a:solidFill>
                  <a:srgbClr val="1E2124"/>
                </a:solidFill>
                <a:latin typeface="Arial"/>
              </a:rPr>
              <a:t>Greater poster tracking capabilities</a:t>
            </a:r>
          </a:p>
          <a:p>
            <a:pPr algn="l" marL="651510" indent="-325755" lvl="1">
              <a:lnSpc>
                <a:spcPts val="3888"/>
              </a:lnSpc>
              <a:buFont typeface="Arial"/>
              <a:buChar char="•"/>
            </a:pPr>
            <a:r>
              <a:rPr lang="en-US" sz="3600">
                <a:solidFill>
                  <a:srgbClr val="1E2124"/>
                </a:solidFill>
                <a:latin typeface="Arial"/>
              </a:rPr>
              <a:t>Industry Specific Products and Solutions</a:t>
            </a:r>
          </a:p>
          <a:p>
            <a:pPr algn="l" marL="651510" indent="-325755" lvl="1">
              <a:lnSpc>
                <a:spcPts val="3888"/>
              </a:lnSpc>
              <a:buFont typeface="Arial"/>
              <a:buChar char="•"/>
            </a:pPr>
            <a:r>
              <a:rPr lang="en-US" sz="3600">
                <a:solidFill>
                  <a:srgbClr val="1E2124"/>
                </a:solidFill>
                <a:latin typeface="Arial"/>
              </a:rPr>
              <a:t>Expand Operations into Canda</a:t>
            </a:r>
          </a:p>
          <a:p>
            <a:pPr algn="l" marL="651510" indent="-325755" lvl="1">
              <a:lnSpc>
                <a:spcPts val="3888"/>
              </a:lnSpc>
              <a:buFont typeface="Arial"/>
              <a:buChar char="•"/>
            </a:pPr>
            <a:r>
              <a:rPr lang="en-US" sz="3600">
                <a:solidFill>
                  <a:srgbClr val="1E2124"/>
                </a:solidFill>
                <a:latin typeface="Arial"/>
              </a:rPr>
              <a:t>Acquire value add acquisitions with East Coast Manufacturing/Distribution</a:t>
            </a:r>
          </a:p>
          <a:p>
            <a:pPr algn="l" marL="651510" indent="-325755" lvl="1">
              <a:lnSpc>
                <a:spcPts val="3888"/>
              </a:lnSpc>
            </a:p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DAFwZzLcIQ0</dc:identifier>
  <dcterms:modified xsi:type="dcterms:W3CDTF">2011-08-01T06:04:30Z</dcterms:modified>
  <cp:revision>1</cp:revision>
  <dc:title>Caruso_LLC_Kian Investor Meeting_Oct 2023.pptx</dc:title>
</cp:coreProperties>
</file>